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97" r:id="rId2"/>
    <p:sldId id="620" r:id="rId3"/>
    <p:sldId id="551" r:id="rId4"/>
    <p:sldId id="567" r:id="rId5"/>
    <p:sldId id="624" r:id="rId6"/>
    <p:sldId id="561" r:id="rId7"/>
    <p:sldId id="627" r:id="rId8"/>
    <p:sldId id="568" r:id="rId9"/>
    <p:sldId id="569" r:id="rId10"/>
    <p:sldId id="572" r:id="rId11"/>
    <p:sldId id="570" r:id="rId12"/>
    <p:sldId id="554" r:id="rId13"/>
    <p:sldId id="571" r:id="rId14"/>
    <p:sldId id="552" r:id="rId15"/>
    <p:sldId id="565" r:id="rId16"/>
    <p:sldId id="625" r:id="rId17"/>
    <p:sldId id="626" r:id="rId18"/>
    <p:sldId id="555" r:id="rId19"/>
    <p:sldId id="556" r:id="rId20"/>
    <p:sldId id="557" r:id="rId21"/>
    <p:sldId id="558" r:id="rId22"/>
    <p:sldId id="563" r:id="rId23"/>
    <p:sldId id="553" r:id="rId24"/>
    <p:sldId id="607" r:id="rId25"/>
    <p:sldId id="608" r:id="rId26"/>
    <p:sldId id="609" r:id="rId27"/>
    <p:sldId id="576" r:id="rId28"/>
    <p:sldId id="611" r:id="rId29"/>
    <p:sldId id="610" r:id="rId30"/>
    <p:sldId id="577" r:id="rId31"/>
    <p:sldId id="612" r:id="rId32"/>
    <p:sldId id="615" r:id="rId33"/>
    <p:sldId id="37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6666"/>
    <a:srgbClr val="FF66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14F915-EEB5-4D24-929D-7F2E7F905341}" v="2" dt="2023-04-18T06:49:34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57789" autoAdjust="0"/>
  </p:normalViewPr>
  <p:slideViewPr>
    <p:cSldViewPr snapToGrid="0">
      <p:cViewPr varScale="1">
        <p:scale>
          <a:sx n="50" d="100"/>
          <a:sy n="50" d="100"/>
        </p:scale>
        <p:origin x="2064" y="58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0F891-04F0-4F54-B553-3C90E23A1416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79B7-3369-4FE1-B12F-0117BB664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62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Вопросы с блокнота: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55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5417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478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371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324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666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495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196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106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126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20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122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980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71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042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406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839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75006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302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817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732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887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>
                <a:solidFill>
                  <a:srgbClr val="000000"/>
                </a:solidFill>
                <a:latin typeface="Candara" panose="020E0502030303020204" pitchFamily="34" charset="0"/>
              </a:rPr>
              <a:t>(5% населения Нидерландов и Канады, от 5 до 16% в Европе и 18–23,5 % в Японии)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60187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713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025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8347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411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4492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207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79B7-3369-4FE1-B12F-0117BB66465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726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A205B-C01C-4BEB-8604-E70A551BC8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326-ED82-444E-BF08-3576ADE1EDF7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Скругленный прямоугольник 3">
            <a:extLst>
              <a:ext uri="{FF2B5EF4-FFF2-40B4-BE49-F238E27FC236}">
                <a16:creationId xmlns:a16="http://schemas.microsoft.com/office/drawing/2014/main" id="{00FF697A-7D64-450A-BD53-F2768CAEACB2}"/>
              </a:ext>
            </a:extLst>
          </p:cNvPr>
          <p:cNvSpPr/>
          <p:nvPr userDrawn="1"/>
        </p:nvSpPr>
        <p:spPr>
          <a:xfrm>
            <a:off x="11469189" y="6461760"/>
            <a:ext cx="618309" cy="33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78B9DA0-8045-48FF-A35E-946864DF10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8918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A205B-C01C-4BEB-8604-E70A551BC8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326-ED82-444E-BF08-3576ADE1EDF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Скругленный прямоугольник 3">
            <a:extLst>
              <a:ext uri="{FF2B5EF4-FFF2-40B4-BE49-F238E27FC236}">
                <a16:creationId xmlns:a16="http://schemas.microsoft.com/office/drawing/2014/main" id="{6A63D270-DA38-413C-9FB9-0139271505EC}"/>
              </a:ext>
            </a:extLst>
          </p:cNvPr>
          <p:cNvSpPr/>
          <p:nvPr userDrawn="1"/>
        </p:nvSpPr>
        <p:spPr>
          <a:xfrm>
            <a:off x="11469189" y="6461760"/>
            <a:ext cx="618309" cy="33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78B9DA0-8045-48FF-A35E-946864DF10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690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A205B-C01C-4BEB-8604-E70A551BC8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326-ED82-444E-BF08-3576ADE1EDF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Скругленный прямоугольник 3">
            <a:extLst>
              <a:ext uri="{FF2B5EF4-FFF2-40B4-BE49-F238E27FC236}">
                <a16:creationId xmlns:a16="http://schemas.microsoft.com/office/drawing/2014/main" id="{0A110E68-2760-4F02-B1D9-8658A3810768}"/>
              </a:ext>
            </a:extLst>
          </p:cNvPr>
          <p:cNvSpPr/>
          <p:nvPr userDrawn="1"/>
        </p:nvSpPr>
        <p:spPr>
          <a:xfrm>
            <a:off x="11469189" y="6461760"/>
            <a:ext cx="618309" cy="33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78B9DA0-8045-48FF-A35E-946864DF10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978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A205B-C01C-4BEB-8604-E70A551BC8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326-ED82-444E-BF08-3576ADE1EDF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Скругленный прямоугольник 3">
            <a:extLst>
              <a:ext uri="{FF2B5EF4-FFF2-40B4-BE49-F238E27FC236}">
                <a16:creationId xmlns:a16="http://schemas.microsoft.com/office/drawing/2014/main" id="{7C3416B2-EAF1-4164-8507-AEDC928B63C4}"/>
              </a:ext>
            </a:extLst>
          </p:cNvPr>
          <p:cNvSpPr/>
          <p:nvPr userDrawn="1"/>
        </p:nvSpPr>
        <p:spPr>
          <a:xfrm>
            <a:off x="11469189" y="6461760"/>
            <a:ext cx="618309" cy="33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78B9DA0-8045-48FF-A35E-946864DF10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97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A205B-C01C-4BEB-8604-E70A551BC8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326-ED82-444E-BF08-3576ADE1EDF7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Скругленный прямоугольник 3">
            <a:extLst>
              <a:ext uri="{FF2B5EF4-FFF2-40B4-BE49-F238E27FC236}">
                <a16:creationId xmlns:a16="http://schemas.microsoft.com/office/drawing/2014/main" id="{66E5C721-8DE2-41D2-96D8-1A5643D8D794}"/>
              </a:ext>
            </a:extLst>
          </p:cNvPr>
          <p:cNvSpPr/>
          <p:nvPr userDrawn="1"/>
        </p:nvSpPr>
        <p:spPr>
          <a:xfrm>
            <a:off x="11469189" y="6461760"/>
            <a:ext cx="618309" cy="33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78B9DA0-8045-48FF-A35E-946864DF10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68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A205B-C01C-4BEB-8604-E70A551BC8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326-ED82-444E-BF08-3576ADE1EDF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Скругленный прямоугольник 3">
            <a:extLst>
              <a:ext uri="{FF2B5EF4-FFF2-40B4-BE49-F238E27FC236}">
                <a16:creationId xmlns:a16="http://schemas.microsoft.com/office/drawing/2014/main" id="{16E70B23-0399-4476-8D3A-BF649AFBBC29}"/>
              </a:ext>
            </a:extLst>
          </p:cNvPr>
          <p:cNvSpPr/>
          <p:nvPr userDrawn="1"/>
        </p:nvSpPr>
        <p:spPr>
          <a:xfrm>
            <a:off x="11469189" y="6461760"/>
            <a:ext cx="618309" cy="33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78B9DA0-8045-48FF-A35E-946864DF10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0507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A205B-C01C-4BEB-8604-E70A551BC8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326-ED82-444E-BF08-3576ADE1EDF7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Скругленный прямоугольник 3">
            <a:extLst>
              <a:ext uri="{FF2B5EF4-FFF2-40B4-BE49-F238E27FC236}">
                <a16:creationId xmlns:a16="http://schemas.microsoft.com/office/drawing/2014/main" id="{872FFE19-0750-44F7-B47D-DAD1ECCA0EEE}"/>
              </a:ext>
            </a:extLst>
          </p:cNvPr>
          <p:cNvSpPr/>
          <p:nvPr userDrawn="1"/>
        </p:nvSpPr>
        <p:spPr>
          <a:xfrm>
            <a:off x="11469189" y="6461760"/>
            <a:ext cx="618309" cy="33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78B9DA0-8045-48FF-A35E-946864DF10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14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A205B-C01C-4BEB-8604-E70A551BC8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326-ED82-444E-BF08-3576ADE1EDF7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Скругленный прямоугольник 3">
            <a:extLst>
              <a:ext uri="{FF2B5EF4-FFF2-40B4-BE49-F238E27FC236}">
                <a16:creationId xmlns:a16="http://schemas.microsoft.com/office/drawing/2014/main" id="{55298A11-8075-4982-B687-475021B030CF}"/>
              </a:ext>
            </a:extLst>
          </p:cNvPr>
          <p:cNvSpPr/>
          <p:nvPr userDrawn="1"/>
        </p:nvSpPr>
        <p:spPr>
          <a:xfrm>
            <a:off x="11469189" y="6461760"/>
            <a:ext cx="618309" cy="33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78B9DA0-8045-48FF-A35E-946864DF10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9686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A205B-C01C-4BEB-8604-E70A551BC8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326-ED82-444E-BF08-3576ADE1EDF7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Скругленный прямоугольник 3">
            <a:extLst>
              <a:ext uri="{FF2B5EF4-FFF2-40B4-BE49-F238E27FC236}">
                <a16:creationId xmlns:a16="http://schemas.microsoft.com/office/drawing/2014/main" id="{A2461384-48FC-44AB-85EB-14B9DFED2F88}"/>
              </a:ext>
            </a:extLst>
          </p:cNvPr>
          <p:cNvSpPr/>
          <p:nvPr userDrawn="1"/>
        </p:nvSpPr>
        <p:spPr>
          <a:xfrm>
            <a:off x="11469189" y="6461760"/>
            <a:ext cx="618309" cy="33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78B9DA0-8045-48FF-A35E-946864DF10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069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82A205B-C01C-4BEB-8604-E70A551BC8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EB3326-ED82-444E-BF08-3576ADE1EDF7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Скругленный прямоугольник 3">
            <a:extLst>
              <a:ext uri="{FF2B5EF4-FFF2-40B4-BE49-F238E27FC236}">
                <a16:creationId xmlns:a16="http://schemas.microsoft.com/office/drawing/2014/main" id="{126F0E64-BA5C-4985-83EF-4D1393C0DA4F}"/>
              </a:ext>
            </a:extLst>
          </p:cNvPr>
          <p:cNvSpPr/>
          <p:nvPr userDrawn="1"/>
        </p:nvSpPr>
        <p:spPr>
          <a:xfrm>
            <a:off x="11469189" y="6461760"/>
            <a:ext cx="618309" cy="33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78B9DA0-8045-48FF-A35E-946864DF10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121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A205B-C01C-4BEB-8604-E70A551BC8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326-ED82-444E-BF08-3576ADE1EDF7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Скругленный прямоугольник 3">
            <a:extLst>
              <a:ext uri="{FF2B5EF4-FFF2-40B4-BE49-F238E27FC236}">
                <a16:creationId xmlns:a16="http://schemas.microsoft.com/office/drawing/2014/main" id="{E886C255-ED75-4569-B287-04A3DCCE1108}"/>
              </a:ext>
            </a:extLst>
          </p:cNvPr>
          <p:cNvSpPr/>
          <p:nvPr userDrawn="1"/>
        </p:nvSpPr>
        <p:spPr>
          <a:xfrm>
            <a:off x="11469189" y="6461760"/>
            <a:ext cx="618309" cy="33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78B9DA0-8045-48FF-A35E-946864DF10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807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82A205B-C01C-4BEB-8604-E70A551BC8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EB3326-ED82-444E-BF08-3576ADE1EDF7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Скругленный прямоугольник 3">
            <a:extLst>
              <a:ext uri="{FF2B5EF4-FFF2-40B4-BE49-F238E27FC236}">
                <a16:creationId xmlns:a16="http://schemas.microsoft.com/office/drawing/2014/main" id="{1D488D6F-37BB-479E-93F6-BBD05C2B3A89}"/>
              </a:ext>
            </a:extLst>
          </p:cNvPr>
          <p:cNvSpPr/>
          <p:nvPr userDrawn="1"/>
        </p:nvSpPr>
        <p:spPr>
          <a:xfrm>
            <a:off x="11469189" y="6461760"/>
            <a:ext cx="618309" cy="33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78B9DA0-8045-48FF-A35E-946864DF10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57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11469189" y="6461760"/>
            <a:ext cx="618309" cy="33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78B9DA0-8045-48FF-A35E-946864DF1063}" type="slidenum">
              <a:rPr lang="ru-RU" smtClean="0"/>
              <a:t>1</a:t>
            </a:fld>
            <a:endParaRPr lang="ru-RU"/>
          </a:p>
        </p:txBody>
      </p:sp>
      <p:pic>
        <p:nvPicPr>
          <p:cNvPr id="1026" name="Picture 2" descr="Университет Сириус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848" y="-60795"/>
            <a:ext cx="4529636" cy="212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81CD3B6-6E6E-4E2B-A2BC-40929000190E}"/>
              </a:ext>
            </a:extLst>
          </p:cNvPr>
          <p:cNvSpPr/>
          <p:nvPr/>
        </p:nvSpPr>
        <p:spPr>
          <a:xfrm>
            <a:off x="1402079" y="1849192"/>
            <a:ext cx="93621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ru-RU" sz="3200" b="1" kern="0" dirty="0">
                <a:latin typeface="Candara" panose="020E0502030303020204" pitchFamily="34" charset="0"/>
                <a:cs typeface="Calibri" panose="020F0502020204030204" pitchFamily="34" charset="0"/>
              </a:rPr>
              <a:t>Препарат на основе AAV для лечения пигментного ретинита, вызванного мутациями в гене EYS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22548" y="5613737"/>
            <a:ext cx="130911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  <a:latin typeface="Candara" panose="020E0502030303020204" pitchFamily="34" charset="0"/>
              </a:rPr>
              <a:t>                </a:t>
            </a:r>
            <a:r>
              <a:rPr lang="ru-RU" sz="2000" dirty="0" err="1">
                <a:solidFill>
                  <a:srgbClr val="000000"/>
                </a:solidFill>
                <a:latin typeface="Candara" panose="020E0502030303020204" pitchFamily="34" charset="0"/>
              </a:rPr>
              <a:t>Кокорева</a:t>
            </a:r>
            <a:r>
              <a:rPr lang="ru-RU" sz="2000" dirty="0">
                <a:solidFill>
                  <a:srgbClr val="000000"/>
                </a:solidFill>
                <a:latin typeface="Candara" panose="020E0502030303020204" pitchFamily="34" charset="0"/>
              </a:rPr>
              <a:t> Надежда     </a:t>
            </a:r>
            <a:r>
              <a:rPr lang="ru-RU" sz="2000" dirty="0" err="1">
                <a:solidFill>
                  <a:srgbClr val="000000"/>
                </a:solidFill>
                <a:latin typeface="Candara" panose="020E0502030303020204" pitchFamily="34" charset="0"/>
              </a:rPr>
              <a:t>Ставская</a:t>
            </a:r>
            <a:r>
              <a:rPr lang="ru-RU" sz="2000" dirty="0">
                <a:solidFill>
                  <a:srgbClr val="000000"/>
                </a:solidFill>
                <a:latin typeface="Candara" panose="020E0502030303020204" pitchFamily="34" charset="0"/>
              </a:rPr>
              <a:t> Нина     Смирнов Сергей     Шмидт Ева     </a:t>
            </a:r>
            <a:r>
              <a:rPr lang="ru-RU" sz="2000" dirty="0" err="1">
                <a:solidFill>
                  <a:srgbClr val="000000"/>
                </a:solidFill>
                <a:latin typeface="Candara" panose="020E0502030303020204" pitchFamily="34" charset="0"/>
              </a:rPr>
              <a:t>Басович</a:t>
            </a:r>
            <a:r>
              <a:rPr lang="ru-RU" sz="2000" dirty="0">
                <a:solidFill>
                  <a:srgbClr val="000000"/>
                </a:solidFill>
                <a:latin typeface="Candara" panose="020E0502030303020204" pitchFamily="34" charset="0"/>
              </a:rPr>
              <a:t> Любовь</a:t>
            </a:r>
            <a:endParaRPr lang="ru-RU" sz="2000" dirty="0">
              <a:latin typeface="Candara" panose="020E0502030303020204" pitchFamily="34" charset="0"/>
            </a:endParaRPr>
          </a:p>
          <a:p>
            <a:br>
              <a:rPr lang="ru-RU" sz="2000" dirty="0">
                <a:latin typeface="Candara" panose="020E0502030303020204" pitchFamily="34" charset="0"/>
              </a:rPr>
            </a:br>
            <a:endParaRPr lang="ru-RU" sz="2000" dirty="0">
              <a:latin typeface="Candara" panose="020E0502030303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097280" y="3977640"/>
            <a:ext cx="10134600" cy="746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l="36417" t="47778" r="22167" b="35630"/>
          <a:stretch/>
        </p:blipFill>
        <p:spPr>
          <a:xfrm>
            <a:off x="1402079" y="2952397"/>
            <a:ext cx="9400223" cy="211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9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606063" y="5034118"/>
            <a:ext cx="197419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br>
              <a:rPr kumimoji="0" lang="ru-RU" altLang="ru-RU" sz="23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i="1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i="1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ndara" panose="020E0502030303020204" pitchFamily="34" charset="0"/>
                <a:cs typeface="Arial" panose="020B0604020202020204" pitchFamily="34" charset="0"/>
              </a:rPr>
              <a:t>Ivana</a:t>
            </a:r>
            <a:r>
              <a:rPr kumimoji="0" lang="ru-RU" altLang="ru-RU" i="1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kumimoji="0" lang="ru-RU" altLang="ru-RU" i="1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ndara" panose="020E0502030303020204" pitchFamily="34" charset="0"/>
                <a:cs typeface="Arial" panose="020B0604020202020204" pitchFamily="34" charset="0"/>
              </a:rPr>
              <a:t>Trapani</a:t>
            </a:r>
            <a:r>
              <a:rPr kumimoji="0" lang="ru-RU" altLang="ru-RU" i="1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ndara" panose="020E0502030303020204" pitchFamily="34" charset="0"/>
                <a:cs typeface="Arial" panose="020B0604020202020204" pitchFamily="34" charset="0"/>
              </a:rPr>
              <a:t>, 2019</a:t>
            </a:r>
            <a:endParaRPr kumimoji="0" lang="ru-RU" altLang="ru-RU" i="1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2" descr="https://lh4.googleusercontent.com/jLvRJpS3ukfVHXWOAOO2jMlgMSjhWxHEy3EeA2FN8Vo72n2dul_vCVN8oz3JkGHDdSLwn2oJe8wJf7e2nTTtMvlb43uSUCGD2eIPUbZ39VhcH3Mq78mKtjYjSxlnJGS3Gy_iH2tTYqiQzDJSXiw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90" y="1507959"/>
            <a:ext cx="8002868" cy="373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2588" y="334615"/>
            <a:ext cx="1084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Получение необходимого вирусного вектора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82588" y="1299372"/>
            <a:ext cx="300229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Для поставленной задачи необходимо использование стратегии транс-</a:t>
            </a:r>
            <a:r>
              <a:rPr lang="ru-RU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сплайсинга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 с последующей сборкой вирусного генома</a:t>
            </a:r>
            <a:endParaRPr lang="ru-RU" sz="2400" dirty="0">
              <a:latin typeface="Candara" panose="020E0502030303020204" pitchFamily="34" charset="0"/>
            </a:endParaRPr>
          </a:p>
          <a:p>
            <a:pPr algn="just"/>
            <a:br>
              <a:rPr lang="ru-RU" sz="2400" dirty="0">
                <a:latin typeface="Candara" panose="020E0502030303020204" pitchFamily="34" charset="0"/>
              </a:rPr>
            </a:br>
            <a:endParaRPr lang="ru-RU" sz="2400" dirty="0">
              <a:latin typeface="Candara" panose="020E0502030303020204" pitchFamily="34" charset="0"/>
            </a:endParaRPr>
          </a:p>
          <a:p>
            <a:pPr marL="342900" indent="-342900" algn="just" fontAlgn="base">
              <a:buFont typeface="Wingdings" panose="05000000000000000000" pitchFamily="2" charset="2"/>
              <a:buChar char="§"/>
            </a:pPr>
            <a:endParaRPr lang="ru-RU" sz="2400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019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https://lh3.googleusercontent.com/nwPHuR0w2VkCxIyRGkirHZmc7vBRv3ChsWZZpUoif8BhurMGD1iJ9nBP-iKLxDkog49jR3X8QPeAFgVLQD_wBNnTm-sioz1PPrGZ0eqtHsMI7USpIJWno5qeE91J9ybZKnooD4ci6wFr8xnspq4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44" y="2481912"/>
            <a:ext cx="4130040" cy="316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lh6.googleusercontent.com/xkRk5OyTZd-oXoga-px07bf99DfJ4qhnYj1o6Bfs3XpcbQafWfEZGLqnLf-LyvWqJXIpcyEy7q6JR6U7JRfR96a-cO-2_Na3SACnkoIf99Zhc04ZOV_n2j6jQDpEaOjRtOv7Qs5UYIU6AqE8hwM=s204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" t="3424" r="2314" b="5145"/>
          <a:stretch/>
        </p:blipFill>
        <p:spPr bwMode="auto">
          <a:xfrm>
            <a:off x="4794568" y="2874937"/>
            <a:ext cx="3683238" cy="277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2588" y="334615"/>
            <a:ext cx="1084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Выбор </a:t>
            </a:r>
            <a:r>
              <a:rPr lang="ru-RU" sz="3600" b="1" dirty="0" err="1">
                <a:solidFill>
                  <a:srgbClr val="006666"/>
                </a:solidFill>
                <a:latin typeface="Candara" panose="020E0502030303020204" pitchFamily="34" charset="0"/>
              </a:rPr>
              <a:t>тканеспецифичного</a:t>
            </a:r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 промотора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63880" y="980946"/>
            <a:ext cx="1121664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Candara" panose="020E0502030303020204" pitchFamily="34" charset="0"/>
              </a:rPr>
              <a:t>Для специфической экспрессии в клетках сетчатки был выбран промотор </a:t>
            </a:r>
            <a:r>
              <a:rPr lang="ru-RU" sz="2400" b="1" dirty="0">
                <a:latin typeface="Candara" panose="020E0502030303020204" pitchFamily="34" charset="0"/>
              </a:rPr>
              <a:t>hGRK1</a:t>
            </a:r>
          </a:p>
          <a:p>
            <a:pPr algn="just"/>
            <a:r>
              <a:rPr lang="ru-RU" sz="2400" dirty="0">
                <a:latin typeface="Candara" panose="020E0502030303020204" pitchFamily="34" charset="0"/>
              </a:rPr>
              <a:t>(</a:t>
            </a:r>
            <a:r>
              <a:rPr lang="ru-RU" sz="2400" dirty="0" err="1">
                <a:latin typeface="Candara" panose="020E0502030303020204" pitchFamily="34" charset="0"/>
              </a:rPr>
              <a:t>GenBank</a:t>
            </a:r>
            <a:r>
              <a:rPr lang="ru-RU" sz="2400" dirty="0">
                <a:latin typeface="Candara" panose="020E0502030303020204" pitchFamily="34" charset="0"/>
              </a:rPr>
              <a:t> </a:t>
            </a:r>
            <a:r>
              <a:rPr lang="ru-RU" sz="2400" u="sng" dirty="0">
                <a:latin typeface="Candara" panose="020E0502030303020204" pitchFamily="34" charset="0"/>
              </a:rPr>
              <a:t>AY327580</a:t>
            </a:r>
            <a:r>
              <a:rPr lang="ru-RU" sz="2400" dirty="0">
                <a:latin typeface="Candara" panose="020E0502030303020204" pitchFamily="34" charset="0"/>
              </a:rPr>
              <a:t>, сегмент 292 </a:t>
            </a:r>
            <a:r>
              <a:rPr lang="en-US" sz="2400" dirty="0" err="1">
                <a:latin typeface="Candara" panose="020E0502030303020204" pitchFamily="34" charset="0"/>
              </a:rPr>
              <a:t>bp</a:t>
            </a:r>
            <a:r>
              <a:rPr lang="ru-RU" sz="2400" dirty="0">
                <a:latin typeface="Candara" panose="020E0502030303020204" pitchFamily="34" charset="0"/>
              </a:rPr>
              <a:t> (1793</a:t>
            </a:r>
            <a:r>
              <a:rPr lang="en-US" sz="2400" dirty="0">
                <a:latin typeface="Candara" panose="020E0502030303020204" pitchFamily="34" charset="0"/>
              </a:rPr>
              <a:t>-</a:t>
            </a:r>
            <a:r>
              <a:rPr lang="ru-RU" sz="2400" dirty="0">
                <a:latin typeface="Candara" panose="020E0502030303020204" pitchFamily="34" charset="0"/>
              </a:rPr>
              <a:t>2087)). Для подтверждения </a:t>
            </a:r>
            <a:r>
              <a:rPr lang="ru-RU" sz="2400" dirty="0" err="1">
                <a:latin typeface="Candara" panose="020E0502030303020204" pitchFamily="34" charset="0"/>
              </a:rPr>
              <a:t>тканеспецифической</a:t>
            </a:r>
            <a:r>
              <a:rPr lang="ru-RU" sz="2400" dirty="0">
                <a:latin typeface="Candara" panose="020E0502030303020204" pitchFamily="34" charset="0"/>
              </a:rPr>
              <a:t> экспрессии, контролируемой промотором, собакам производили </a:t>
            </a:r>
            <a:r>
              <a:rPr lang="ru-RU" sz="2400" dirty="0" err="1">
                <a:latin typeface="Candara" panose="020E0502030303020204" pitchFamily="34" charset="0"/>
              </a:rPr>
              <a:t>субретинальные</a:t>
            </a:r>
            <a:r>
              <a:rPr lang="ru-RU" sz="2400" dirty="0">
                <a:latin typeface="Candara" panose="020E0502030303020204" pitchFamily="34" charset="0"/>
              </a:rPr>
              <a:t> инъекции, вирусным вектором, содержащим ген GFP.</a:t>
            </a:r>
          </a:p>
          <a:p>
            <a:br>
              <a:rPr lang="ru-RU" dirty="0"/>
            </a:b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10304" y="5574975"/>
            <a:ext cx="4937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Карта </a:t>
            </a:r>
            <a:r>
              <a:rPr lang="ru-RU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плазмиды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, содержащей ген GFP, управляемый промотором hGRK1</a:t>
            </a:r>
          </a:p>
          <a:p>
            <a:b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</a:br>
            <a:endParaRPr lang="ru-RU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507869" y="2789064"/>
            <a:ext cx="35245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Нативная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флуоресценция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GFP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зеленый) и </a:t>
            </a:r>
            <a:r>
              <a:rPr lang="ru-RU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иммуномечение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GFP (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красный) в гистологическом срезе сетчатки собаки.</a:t>
            </a:r>
          </a:p>
          <a:p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Содержание вирусных частиц: </a:t>
            </a:r>
          </a:p>
          <a:p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1.51 × 10^13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vg/ml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IS -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внутренний слой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inner segments); 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ONL -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наружный ядерный слой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outer nuclear layer).</a:t>
            </a:r>
          </a:p>
          <a:p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</a:br>
            <a:endParaRPr lang="ru-RU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794568" y="5805807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W A Beltran et al.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,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2010</a:t>
            </a:r>
            <a:endParaRPr lang="ru-RU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94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lh3.googleusercontent.com/KCD1llNCX1kBudapf9eiwFOsUvtl4PwmznEazW8oVyUyBR6vtlLzi0T4X-qDljwhgidMEOEEunjTg7u0bibdglc5jrs_UtmZTssMhdPbtBrZIfhXt7XYfrXxz7dT2thWEr3dogAtv7XzsA8sj9k=s204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5093" r="5433" b="20939"/>
          <a:stretch/>
        </p:blipFill>
        <p:spPr bwMode="auto">
          <a:xfrm>
            <a:off x="382588" y="1136571"/>
            <a:ext cx="642049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892934" y="1106091"/>
            <a:ext cx="488688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400" dirty="0">
                <a:latin typeface="Candara" panose="020E0502030303020204" pitchFamily="34" charset="0"/>
              </a:rPr>
              <a:t>Для уменьшения </a:t>
            </a:r>
            <a:r>
              <a:rPr lang="ru-RU" sz="2400" dirty="0" err="1">
                <a:latin typeface="Candara" panose="020E0502030303020204" pitchFamily="34" charset="0"/>
              </a:rPr>
              <a:t>трансгена</a:t>
            </a:r>
            <a:r>
              <a:rPr lang="ru-RU" sz="2400" dirty="0">
                <a:latin typeface="Candara" panose="020E0502030303020204" pitchFamily="34" charset="0"/>
              </a:rPr>
              <a:t>, переносимого в вектор, было принято решение удалить 2 фрагмента аминокислотной последовательности белка: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ru-RU" sz="2400" dirty="0">
                <a:latin typeface="Candara" panose="020E0502030303020204" pitchFamily="34" charset="0"/>
              </a:rPr>
              <a:t>750-1000 </a:t>
            </a:r>
            <a:r>
              <a:rPr lang="ru-RU" sz="2400" dirty="0" err="1">
                <a:latin typeface="Candara" panose="020E0502030303020204" pitchFamily="34" charset="0"/>
              </a:rPr>
              <a:t>аа</a:t>
            </a:r>
            <a:endParaRPr lang="ru-RU" sz="2400" dirty="0">
              <a:latin typeface="Candara" panose="020E0502030303020204" pitchFamily="34" charset="0"/>
            </a:endParaRP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ru-RU" sz="2400" dirty="0">
                <a:latin typeface="Candara" panose="020E0502030303020204" pitchFamily="34" charset="0"/>
              </a:rPr>
              <a:t>1500-1900 </a:t>
            </a:r>
            <a:r>
              <a:rPr lang="ru-RU" sz="2400" dirty="0" err="1">
                <a:latin typeface="Candara" panose="020E0502030303020204" pitchFamily="34" charset="0"/>
              </a:rPr>
              <a:t>аа</a:t>
            </a:r>
            <a:endParaRPr lang="ru-RU" sz="2400" dirty="0">
              <a:latin typeface="Candara" panose="020E0502030303020204" pitchFamily="34" charset="0"/>
            </a:endParaRPr>
          </a:p>
          <a:p>
            <a:br>
              <a:rPr lang="ru-RU" dirty="0"/>
            </a:br>
            <a:endParaRPr lang="ru-RU" dirty="0"/>
          </a:p>
        </p:txBody>
      </p:sp>
      <p:pic>
        <p:nvPicPr>
          <p:cNvPr id="12292" name="Picture 4" descr="https://lh6.googleusercontent.com/TyLEYAKCeFRA6f_c4NVlLHzqr3edHbHAhfP33_Sth4OZgosMb06yY1qo8b_2vrUQE8ZaPis0wVVDreB0qWiDYQSTpbAuBYJWCHrbk-NViYoDiAayvUFjWUOmmpYOZ8KfRNKmAVLxxeGWakrlZ_4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220" y="4130040"/>
            <a:ext cx="5241780" cy="217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82588" y="334615"/>
            <a:ext cx="1084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Оптимизация </a:t>
            </a:r>
            <a:r>
              <a:rPr lang="ru-RU" sz="3600" b="1" dirty="0" err="1">
                <a:solidFill>
                  <a:srgbClr val="006666"/>
                </a:solidFill>
                <a:latin typeface="Candara" panose="020E0502030303020204" pitchFamily="34" charset="0"/>
              </a:rPr>
              <a:t>трансгенной</a:t>
            </a:r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 вставки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382588" y="569174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Ana B. Garcia-Delgado et al, 2021</a:t>
            </a:r>
          </a:p>
          <a:p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8665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2588" y="334615"/>
            <a:ext cx="1084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Исследование химерного белка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432705" y="1093589"/>
            <a:ext cx="650748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Для проверки функциональности химерного белка проводили исследование </a:t>
            </a:r>
            <a:r>
              <a:rPr lang="ru-RU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копреципитации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 химерного белка с </a:t>
            </a:r>
            <a:r>
              <a:rPr lang="ru-RU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гиалуроновой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 кислотой, входящей в состав </a:t>
            </a:r>
            <a:r>
              <a:rPr lang="ru-RU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интерфоторецепторного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 матрикса (100 </a:t>
            </a:r>
            <a:r>
              <a:rPr lang="ru-RU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kDa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). Молекулярная масса химерного белка: 316,90 </a:t>
            </a:r>
            <a:r>
              <a:rPr lang="ru-RU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kDa</a:t>
            </a:r>
            <a:endParaRPr lang="ru-RU" sz="24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 algn="just">
              <a:spcAft>
                <a:spcPts val="1200"/>
              </a:spcAft>
            </a:pPr>
            <a:endParaRPr lang="ru-RU" sz="2400" dirty="0">
              <a:latin typeface="Candara" panose="020E0502030303020204" pitchFamily="34" charset="0"/>
            </a:endParaRPr>
          </a:p>
          <a:p>
            <a:pPr algn="just"/>
            <a:br>
              <a:rPr lang="ru-RU" dirty="0"/>
            </a:b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82588" y="5833348"/>
            <a:ext cx="285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NexusSans"/>
              </a:rPr>
              <a:t>Masaru 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NexusSans"/>
              </a:rPr>
              <a:t>Inatani</a:t>
            </a:r>
            <a:r>
              <a:rPr lang="ru-RU" i="1" dirty="0">
                <a:solidFill>
                  <a:schemeClr val="bg1">
                    <a:lumMod val="50000"/>
                  </a:schemeClr>
                </a:solidFill>
                <a:latin typeface="NexusSans"/>
              </a:rPr>
              <a:t>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NexusSans"/>
              </a:rPr>
              <a:t>et al.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, 2002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NexusSan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432705" y="4099331"/>
            <a:ext cx="56235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WT EYS - </a:t>
            </a:r>
            <a:r>
              <a:rPr lang="ru-RU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нативный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белок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EYS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TrueORF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EYS (NM_001142800) Human Tagged ORF Clone);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H/A -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hyaluronan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;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Chimeric EYS -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химерный белок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EYS;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BSA -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бычий сывороточный альбумин.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br>
              <a:rPr lang="ru-RU" dirty="0">
                <a:solidFill>
                  <a:schemeClr val="bg1">
                    <a:lumMod val="50000"/>
                  </a:schemeClr>
                </a:solidFill>
              </a:rPr>
            </a:b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316" name="Picture 4" descr="https://lh4.googleusercontent.com/f4DnpD-Gnqh9bRFqor4O99ncEEnkEjgOdjXZhwpUYabLBA_47AV12Y1n7ql5YI9qcQvW_RJvDvwFSZ6iCwANfIyZ_C4DGGX4T1N0ohwC7P9pFEJfGE0hPlaSHXbFIQsTQUdwMBhnkpXSj7Cob3E=s20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92" y="1429387"/>
            <a:ext cx="4333093" cy="440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567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lh3.googleusercontent.com/iscunk39mVXlCDV4bmy_kyss5k457Rv4jq1r-NYRXMPJLR6INcROyhuW3Cj-DFPwWdP_UnMxoRaEStY57sH3gBSwjU2b7ruXcLoDsM_P9sGrA82OkUoFvrP-hYanRI2rsjAsUhN1tDv7WGFHTFM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51" y="980946"/>
            <a:ext cx="6965229" cy="549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2588" y="334615"/>
            <a:ext cx="1084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Исследование химерного белка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82588" y="4682009"/>
            <a:ext cx="48322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WT EYS - </a:t>
            </a:r>
            <a:r>
              <a:rPr lang="ru-RU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нативный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белок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EYS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TrueORF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EYS (NM_001142800) Human Tagged ORF Clone);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H/A -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hyaluronan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;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Chimeric EYS -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химерный белок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EYS;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BSA -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бычий сывороточный альбумин.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br>
              <a:rPr lang="ru-RU" dirty="0">
                <a:solidFill>
                  <a:schemeClr val="bg1">
                    <a:lumMod val="50000"/>
                  </a:schemeClr>
                </a:solidFill>
              </a:rPr>
            </a:b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039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2588" y="334615"/>
            <a:ext cx="1084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Увеличение ёмкости </a:t>
            </a:r>
            <a:r>
              <a:rPr lang="ru-RU" sz="3600" b="1" dirty="0" err="1">
                <a:solidFill>
                  <a:srgbClr val="006666"/>
                </a:solidFill>
                <a:latin typeface="Candara" panose="020E0502030303020204" pitchFamily="34" charset="0"/>
              </a:rPr>
              <a:t>капсида</a:t>
            </a:r>
            <a:endParaRPr lang="ru-RU" sz="3600" b="1" dirty="0">
              <a:solidFill>
                <a:srgbClr val="006666"/>
              </a:solidFill>
              <a:latin typeface="Candara" panose="020E0502030303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82588" y="1178153"/>
            <a:ext cx="5957252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Следует добавить положительно заряженные аминокислоты в просвет </a:t>
            </a:r>
            <a:r>
              <a:rPr lang="ru-RU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капсида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 (лизин и аргинин) для увеличения пакующей ёмкости до 6,2 </a:t>
            </a:r>
            <a:r>
              <a:rPr lang="ru-RU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kba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 (</a:t>
            </a:r>
            <a:r>
              <a:rPr lang="ru-RU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Addgene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). </a:t>
            </a:r>
            <a:br>
              <a:rPr lang="ru-RU" dirty="0"/>
            </a:b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82588" y="2840146"/>
            <a:ext cx="287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505050"/>
                </a:solidFill>
                <a:latin typeface="Candara" panose="020E0502030303020204" pitchFamily="34" charset="0"/>
              </a:rPr>
              <a:t>Matthew Tiffany</a:t>
            </a:r>
            <a:r>
              <a:rPr lang="ru-RU" i="1" dirty="0">
                <a:solidFill>
                  <a:srgbClr val="505050"/>
                </a:solidFill>
                <a:latin typeface="Candara" panose="020E0502030303020204" pitchFamily="34" charset="0"/>
              </a:rPr>
              <a:t> </a:t>
            </a:r>
            <a:r>
              <a:rPr lang="en-US" i="1" dirty="0">
                <a:solidFill>
                  <a:srgbClr val="505050"/>
                </a:solidFill>
                <a:latin typeface="Candara" panose="020E0502030303020204" pitchFamily="34" charset="0"/>
              </a:rPr>
              <a:t>et al., 2016</a:t>
            </a:r>
            <a:endParaRPr lang="ru-RU" i="1" dirty="0">
              <a:latin typeface="Candara" panose="020E0502030303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35416" t="40148" r="47417" b="31260"/>
          <a:stretch/>
        </p:blipFill>
        <p:spPr>
          <a:xfrm>
            <a:off x="7299960" y="334615"/>
            <a:ext cx="4084320" cy="3826572"/>
          </a:xfrm>
          <a:prstGeom prst="rect">
            <a:avLst/>
          </a:prstGeom>
        </p:spPr>
      </p:pic>
      <p:pic>
        <p:nvPicPr>
          <p:cNvPr id="15362" name="Picture 2" descr="https://lh3.googleusercontent.com/DV3vo1xnprS-MTdBCTB5ocGb3ZXhh_3MM_ZrutfFjXI9Oq8EAJgnwD0YNztht9brQLND-IvL0cNz3tmFVUPL-gC26hhfxus7TEfGsopi9wbmdLqoNLnLXU7Dolk4uuYdWJGlzUdR4iANtfzWyME=s20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082" y="2840146"/>
            <a:ext cx="3482878" cy="34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299960" y="5084516"/>
            <a:ext cx="4724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Просвет </a:t>
            </a:r>
            <a:r>
              <a:rPr lang="ru-RU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капсида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. Модель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AAV.</a:t>
            </a:r>
          </a:p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https://sciencephotogallery.com/featured/1-adeno-associated-virus-alfred-pasieka.html</a:t>
            </a:r>
          </a:p>
          <a:p>
            <a:pPr algn="just"/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157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2588" y="334615"/>
            <a:ext cx="1084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Векторная система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82588" y="1148418"/>
            <a:ext cx="78317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В данной работе использовалась пакующая система </a:t>
            </a:r>
            <a:r>
              <a:rPr lang="ru-RU" sz="2400" b="1" dirty="0">
                <a:solidFill>
                  <a:srgbClr val="000000"/>
                </a:solidFill>
                <a:latin typeface="Candara" panose="020E0502030303020204" pitchFamily="34" charset="0"/>
              </a:rPr>
              <a:t>AAV-DJ. 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Была выбрана следующая векторная система:</a:t>
            </a:r>
            <a:endParaRPr lang="ru-RU" sz="2400" dirty="0">
              <a:latin typeface="Candara" panose="020E0502030303020204" pitchFamily="34" charset="0"/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Вектор для клонирования: </a:t>
            </a:r>
            <a:r>
              <a:rPr lang="ru-RU" sz="24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pAAV</a:t>
            </a:r>
            <a:r>
              <a:rPr lang="ru-RU" sz="2400" b="1" dirty="0">
                <a:solidFill>
                  <a:srgbClr val="000000"/>
                </a:solidFill>
                <a:latin typeface="Candara" panose="020E0502030303020204" pitchFamily="34" charset="0"/>
              </a:rPr>
              <a:t>-MCS </a:t>
            </a:r>
            <a:r>
              <a:rPr lang="ru-RU" sz="24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cloning</a:t>
            </a:r>
            <a:r>
              <a:rPr lang="ru-RU" sz="2400" b="1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ru-RU" sz="24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vector</a:t>
            </a:r>
            <a:endParaRPr lang="ru-RU" sz="2400" b="1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ru-RU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Плазмида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, кодирующая систему упаковки: </a:t>
            </a:r>
            <a:r>
              <a:rPr lang="ru-RU" sz="2400" b="1" dirty="0">
                <a:solidFill>
                  <a:srgbClr val="000000"/>
                </a:solidFill>
                <a:latin typeface="Candara" panose="020E0502030303020204" pitchFamily="34" charset="0"/>
              </a:rPr>
              <a:t>AAV-DJ </a:t>
            </a:r>
            <a:r>
              <a:rPr lang="ru-RU" sz="24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Rep-Cap</a:t>
            </a:r>
            <a:r>
              <a:rPr lang="ru-RU" sz="2400" b="1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ru-RU" sz="24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plasmid</a:t>
            </a:r>
            <a:endParaRPr lang="ru-RU" sz="2400" b="1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ru-RU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Плазмида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-помощник: </a:t>
            </a:r>
            <a:r>
              <a:rPr lang="ru-RU" sz="24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pHelper</a:t>
            </a:r>
            <a:r>
              <a:rPr lang="ru-RU" sz="2400" b="1" dirty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</a:p>
        </p:txBody>
      </p:sp>
      <p:pic>
        <p:nvPicPr>
          <p:cNvPr id="16386" name="Picture 2" descr="https://lh5.googleusercontent.com/7KSkWfrQuY-vzHmwZLzjQJ3HuO2wEyHVkDWVAfYqa7RqXP-cxuasadmSEh_hrK5iKpcgKitEEh3EnAWljqjrwGp9-JATwKXMlebyn5REWiJXF-BUa0bB_qlp2vM0hwIn95j_IpE_7iQIszTBGA4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3349072"/>
            <a:ext cx="5683267" cy="282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lh3.googleusercontent.com/u7tbDprV5L5ZstBFr_BAOjwHbZWfXOHYNPnjmT6lwjz_uWvexP0dma1xqpGmsz5I1_nKsXY675t7e9GaDDoA1gX2TWYPJAmE0rqhbqSJ95vQA56eMDQYdP64cbqsFOMy9IH742m4eP6W2eo3UPc=s204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9" t="10594"/>
          <a:stretch/>
        </p:blipFill>
        <p:spPr bwMode="auto">
          <a:xfrm>
            <a:off x="7801384" y="1437442"/>
            <a:ext cx="4207736" cy="403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928695" y="5438270"/>
            <a:ext cx="63699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pRepCap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https://www.genemedi.net/i/aav-dj-rep-cap-plasmid</a:t>
            </a:r>
            <a:endParaRPr lang="ru-RU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pHelper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https://www.addgene.org/112867/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br>
              <a:rPr lang="en-US" dirty="0"/>
            </a:b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501791" y="839862"/>
            <a:ext cx="2806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ru-RU" b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pAAV</a:t>
            </a:r>
            <a:r>
              <a:rPr lang="ru-RU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-MCS </a:t>
            </a:r>
            <a:r>
              <a:rPr lang="ru-RU" b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cloning</a:t>
            </a:r>
            <a:r>
              <a:rPr lang="ru-RU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ru-RU" b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vector</a:t>
            </a:r>
            <a:endParaRPr lang="ru-RU" b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123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https://lh6.googleusercontent.com/ktYyLgUTlhaAYa4o-9jB6Nu_iyaVgi679JeVhjAKSivgJr4O2OTgvYgaI7qPMYUobDbf1FaPiK5NU1kC0wVSsZdWWx0hmSEQkChwuy2OmQ1j_UHWQUlSooIa7V6H6TsJpLwDIjw_87iYGpQNa2o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87" y="1115695"/>
            <a:ext cx="5706145" cy="518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https://lh3.googleusercontent.com/Qk2WZWWu50J0MG-m1RC8r3Ih3SCRtAdWzsqsGGsSlyjXhlJiwEGi2VbRjF1rvhVZ8W5MpFbBGxi9k5JdABC4E9i_S-wF4rTjwqKC4yHv3GiZ7nkTfqMOaCWfrmbJTPFwjEkqgHuQvKVizbVYl3Y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2" y="1199769"/>
            <a:ext cx="5706145" cy="501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2588" y="334615"/>
            <a:ext cx="1084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Карты экспрессионных </a:t>
            </a:r>
            <a:r>
              <a:rPr lang="ru-RU" sz="3600" b="1" dirty="0" err="1">
                <a:solidFill>
                  <a:srgbClr val="006666"/>
                </a:solidFill>
                <a:latin typeface="Candara" panose="020E0502030303020204" pitchFamily="34" charset="0"/>
              </a:rPr>
              <a:t>плазмид</a:t>
            </a:r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 </a:t>
            </a:r>
            <a:r>
              <a:rPr lang="en-US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EYS</a:t>
            </a:r>
            <a:endParaRPr lang="ru-RU" sz="3600" b="1" dirty="0">
              <a:solidFill>
                <a:srgbClr val="006666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57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82588" y="334615"/>
            <a:ext cx="1084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Наработка и выделение </a:t>
            </a:r>
            <a:r>
              <a:rPr lang="ru-RU" sz="3600" b="1" dirty="0" err="1">
                <a:solidFill>
                  <a:srgbClr val="006666"/>
                </a:solidFill>
                <a:latin typeface="Candara" panose="020E0502030303020204" pitchFamily="34" charset="0"/>
              </a:rPr>
              <a:t>плазмид</a:t>
            </a:r>
            <a:endParaRPr lang="ru-RU" sz="3600" b="1" dirty="0">
              <a:solidFill>
                <a:srgbClr val="006666"/>
              </a:solidFill>
              <a:latin typeface="Candara" panose="020E0502030303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113123" y="953548"/>
            <a:ext cx="2956957" cy="3857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1000"/>
              </a:spcAft>
            </a:pPr>
            <a:r>
              <a:rPr lang="ru-RU" sz="2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MaxiPrep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</a:rPr>
              <a:t> протокол</a:t>
            </a:r>
            <a:endParaRPr lang="ru-RU" sz="2400" dirty="0"/>
          </a:p>
          <a:p>
            <a:pPr>
              <a:spcAft>
                <a:spcPts val="1000"/>
              </a:spcAft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Культивирование E. </a:t>
            </a:r>
            <a:r>
              <a:rPr lang="ru-RU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Coli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 объеме 200-500 мл с выходом </a:t>
            </a:r>
            <a:r>
              <a:rPr lang="ru-RU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плазмидной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ДНК 750-1500 </a:t>
            </a:r>
            <a:r>
              <a:rPr lang="ru-RU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нг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/</a:t>
            </a:r>
            <a:r>
              <a:rPr lang="ru-RU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мкл</a:t>
            </a:r>
            <a:endParaRPr lang="ru-RU" sz="2400" dirty="0"/>
          </a:p>
          <a:p>
            <a:br>
              <a:rPr lang="ru-RU" dirty="0"/>
            </a:br>
            <a:endParaRPr lang="ru-RU" dirty="0"/>
          </a:p>
        </p:txBody>
      </p:sp>
      <p:pic>
        <p:nvPicPr>
          <p:cNvPr id="18435" name="Picture 3" descr="https://lh5.googleusercontent.com/oyei0sGc8IZZ8W8w4nyHEAEi-8BgZu9Sic8hZ2mKGH8RKkqzXB55xWfcFMwqyaHr4mla1bLH-UQUJqwrFMV-tIX-F0eU0oEUHFqILMRBjgWH6eWd75dcI46CTMu8rXoX5NBV_wna6S7u68Z1fcc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71" y="953548"/>
            <a:ext cx="8502729" cy="284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s://lh6.googleusercontent.com/NO5syJbShzDHlmSJvEGdP7_9JyroORIZl_nyUFZCIYIJhSOZkRl0kjK6lRzqZAMfMInDzJsSGbpPtrcYlJpLtcqOooQ-DOvjTf0Pyy9EN1r6g_FPQK5gr4Bh6WD_kP1ycqaoaMnS7IadCq76410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3773776"/>
            <a:ext cx="8730535" cy="249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071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82588" y="106638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Оптическая плотность</a:t>
            </a: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ru-RU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Рестрикционный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 анализ</a:t>
            </a: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Отсутствие эндотоксинов</a:t>
            </a: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ru-RU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Секвенирование</a:t>
            </a:r>
            <a:endParaRPr lang="ru-RU" sz="24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Доказательство </a:t>
            </a:r>
            <a:r>
              <a:rPr lang="ru-RU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scDNA</a:t>
            </a:r>
            <a:endParaRPr lang="ru-RU" sz="2400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2588" y="334615"/>
            <a:ext cx="1084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Анализ </a:t>
            </a:r>
            <a:r>
              <a:rPr lang="ru-RU" sz="3600" b="1" dirty="0" err="1">
                <a:solidFill>
                  <a:srgbClr val="006666"/>
                </a:solidFill>
                <a:latin typeface="Candara" panose="020E0502030303020204" pitchFamily="34" charset="0"/>
              </a:rPr>
              <a:t>плазмид</a:t>
            </a:r>
            <a:endParaRPr lang="ru-RU" sz="3600" b="1" dirty="0">
              <a:solidFill>
                <a:srgbClr val="006666"/>
              </a:solidFill>
              <a:latin typeface="Candara" panose="020E0502030303020204" pitchFamily="34" charset="0"/>
            </a:endParaRPr>
          </a:p>
        </p:txBody>
      </p:sp>
      <p:pic>
        <p:nvPicPr>
          <p:cNvPr id="19460" name="Picture 4" descr="https://lh5.googleusercontent.com/pYHlSh-jx65Lk8wbnYiXyqm2ZEtCA9geOr4rpwxB46KcvDBeUMu6a_J_7XGvF_PMxVFQVwOx__kPFUHwrncLA8FPedIBWk4Pw64A-El5m6uXW3sk8TlOIdDzif-Hkrr936v34VFL3HffS14Viqo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10" y="1062690"/>
            <a:ext cx="4984760" cy="488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https://lh3.googleusercontent.com/48HPY38uTyL_o3NPJt1J95WT4U-pbwobDzdzGByQAm1fLKvvxKfddNLF7NSdLLpdVv9v9icDRVD3pX79z7VQXpU64PKrl9mk2AyW6-BUB2E9-IwL1Vxacq2W43dOauM72HWqPe2KN8BYxpMecjY=s204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988" y="3005373"/>
            <a:ext cx="4373422" cy="324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s://lh5.googleusercontent.com/sDXyImRTqfoFjEaeRZ44_YYFni7ubaTaJ0AZu-4dnF-3MUfuuzm-kTMWnFjMwf4b3HxGI-bD3ITmiw6-6d8FsrquBVr63c1OsIFRMlwiWLMHKDC9cXkObxtYjN1cFOzvDiUuDLaXzJYVlZ6y0UE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95698" y1="18066" x2="79538" y2="30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1" y="3503145"/>
            <a:ext cx="2476767" cy="266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https://lh4.googleusercontent.com/gyd4I_pNlCELLw_5o-p9Bxw3IIpN9vmT-vkx1rk7jbJD8QTyCYWm7M2HdxzqbTOv8xPVqdURYSbhCRAsyFAAQJBROhAw5c3jBeSd5d8R4XBdEuATc2PwIbzIgPtexsyZIN39d53ODLaf54lJswQ=s2048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3"/>
          <a:stretch/>
        </p:blipFill>
        <p:spPr bwMode="auto">
          <a:xfrm>
            <a:off x="4207997" y="258505"/>
            <a:ext cx="3198474" cy="191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26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lh6.googleusercontent.com/e4PImEYikm5OwqvnqmgYcocFpwmwijE_UPt3onayTnYCRQ0mkRjcTMsJYN6_d3vvIwt1cXfeOGSIqNA-lCgB_PsyDYLHI5xV4uJI6rgOpjS8dim39ms9iP7PyrVyBK4f_9mG-yNHxjsHRnUlnK0=s204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" r="52687" b="51270"/>
          <a:stretch/>
        </p:blipFill>
        <p:spPr bwMode="auto">
          <a:xfrm>
            <a:off x="7680960" y="228600"/>
            <a:ext cx="4282440" cy="611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81000" y="426720"/>
            <a:ext cx="691896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b="1" dirty="0">
                <a:solidFill>
                  <a:srgbClr val="006666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Пигментный ретинит (RP) </a:t>
            </a:r>
            <a:r>
              <a:rPr lang="ru-RU" altLang="ru-RU" sz="2400" dirty="0">
                <a:solidFill>
                  <a:srgbClr val="00000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— наследственная дегенерация сетчатки, вызванная мутацией в одном из более чем 300 генов. </a:t>
            </a:r>
            <a:endParaRPr lang="en-US" altLang="ru-RU" sz="2400" dirty="0">
              <a:solidFill>
                <a:srgbClr val="000000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400" dirty="0">
              <a:solidFill>
                <a:srgbClr val="000000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00000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Встречаемость заболевания во всем мире - </a:t>
            </a:r>
            <a:r>
              <a:rPr lang="ru-RU" altLang="ru-RU" sz="2400" b="1" dirty="0">
                <a:solidFill>
                  <a:srgbClr val="00000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1:4000</a:t>
            </a:r>
            <a:r>
              <a:rPr lang="ru-RU" altLang="ru-RU" sz="2400" dirty="0">
                <a:solidFill>
                  <a:srgbClr val="00000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человек, в России -  </a:t>
            </a:r>
            <a:r>
              <a:rPr lang="ru-RU" altLang="ru-RU" sz="2400" b="1" dirty="0">
                <a:solidFill>
                  <a:srgbClr val="00000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1:25019</a:t>
            </a:r>
            <a:endParaRPr lang="en-US" altLang="ru-RU" sz="2400" b="1" dirty="0">
              <a:solidFill>
                <a:srgbClr val="000000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400" b="1" dirty="0">
              <a:solidFill>
                <a:srgbClr val="000000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b="1" dirty="0">
                <a:latin typeface="Candara" panose="020E0502030303020204" pitchFamily="34" charset="0"/>
              </a:rPr>
              <a:t>Последствия заболевания:</a:t>
            </a: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ru-RU" altLang="ru-RU" sz="2400" dirty="0" err="1">
                <a:solidFill>
                  <a:srgbClr val="00000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экстрамакулярная</a:t>
            </a:r>
            <a:r>
              <a:rPr lang="ru-RU" altLang="ru-RU" sz="2400" dirty="0">
                <a:solidFill>
                  <a:srgbClr val="00000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дегенерация</a:t>
            </a: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ru-RU" altLang="ru-RU" sz="2400" dirty="0">
                <a:solidFill>
                  <a:srgbClr val="00000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хориоретинальная атрофия</a:t>
            </a: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ru-RU" altLang="ru-RU" sz="2400" dirty="0">
                <a:solidFill>
                  <a:srgbClr val="00000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истончение сосудов сетчатки</a:t>
            </a: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ru-RU" altLang="ru-RU" sz="2400" dirty="0">
                <a:solidFill>
                  <a:srgbClr val="00000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атрофия зрительных нервов</a:t>
            </a:r>
            <a:endParaRPr lang="ru-RU" altLang="ru-RU" sz="2400" dirty="0">
              <a:latin typeface="Candara" panose="020E0502030303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ru-RU" altLang="ru-RU" sz="2000" dirty="0">
                <a:latin typeface="Candara" panose="020E0502030303020204" pitchFamily="34" charset="0"/>
              </a:rPr>
            </a:br>
            <a:br>
              <a:rPr lang="ru-RU" altLang="ru-RU" sz="2000" dirty="0">
                <a:latin typeface="Candara" panose="020E0502030303020204" pitchFamily="34" charset="0"/>
              </a:rPr>
            </a:br>
            <a:endParaRPr lang="ru-RU" altLang="ru-RU" sz="2000" dirty="0">
              <a:latin typeface="Candara" panose="020E0502030303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05840" y="5140166"/>
            <a:ext cx="65074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Изменение центральной структуры </a:t>
            </a:r>
            <a:r>
              <a:rPr lang="ru-RU" altLang="ru-RU" sz="20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cетчатки</a:t>
            </a:r>
            <a:r>
              <a:rPr lang="ru-RU" altLang="ru-RU" sz="20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при мутации в гене EYS.</a:t>
            </a:r>
            <a:endParaRPr lang="ru-RU" altLang="ru-RU" sz="20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lvl="0"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David</a:t>
            </a:r>
            <a:r>
              <a:rPr lang="ru-RU" altLang="ru-RU" sz="20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B. </a:t>
            </a:r>
            <a:r>
              <a:rPr lang="ru-RU" altLang="ru-RU" sz="20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McGuigan</a:t>
            </a:r>
            <a:r>
              <a:rPr lang="ru-RU" altLang="ru-RU" sz="20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20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et</a:t>
            </a:r>
            <a:r>
              <a:rPr lang="ru-RU" altLang="ru-RU" sz="20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20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al</a:t>
            </a:r>
            <a:r>
              <a:rPr lang="ru-RU" altLang="ru-RU" sz="20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, 2017</a:t>
            </a:r>
            <a:endParaRPr lang="ru-RU" altLang="ru-RU" sz="20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582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lh3.googleusercontent.com/Pnu5WfUbXFiGQRF_Z6E_oo0iAQgBKHfbTM6hroP0PC2g9E7p9mui_xlN4SQRx_LdTmz6Lv5yZ4zdwCKMPPOwL00YnqpaAW2Gpo6LlR2n3H7xhT8sGeWetT6ZKzT2Mz-pv4XTddZAt2CmxKOS_Jo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82" y="980946"/>
            <a:ext cx="8043544" cy="526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2588" y="334615"/>
            <a:ext cx="1084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Наработка </a:t>
            </a:r>
            <a:r>
              <a:rPr lang="ru-RU" sz="3600" b="1" dirty="0" err="1">
                <a:solidFill>
                  <a:srgbClr val="006666"/>
                </a:solidFill>
                <a:latin typeface="Candara" panose="020E0502030303020204" pitchFamily="34" charset="0"/>
              </a:rPr>
              <a:t>плазмид</a:t>
            </a:r>
            <a:endParaRPr lang="ru-RU" sz="3600" b="1" dirty="0">
              <a:solidFill>
                <a:srgbClr val="006666"/>
              </a:solidFill>
              <a:latin typeface="Candara" panose="020E0502030303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587240" y="980946"/>
            <a:ext cx="3535680" cy="482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996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2588" y="980946"/>
            <a:ext cx="47837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Трансфекционный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 реагент: </a:t>
            </a:r>
            <a:r>
              <a:rPr lang="ru-RU" sz="2400" dirty="0">
                <a:latin typeface="Candara" panose="020E0502030303020204" pitchFamily="34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полиэтиленимин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 (</a:t>
            </a:r>
            <a:r>
              <a:rPr lang="ru-RU" sz="2400" b="1" dirty="0">
                <a:solidFill>
                  <a:srgbClr val="000000"/>
                </a:solidFill>
                <a:latin typeface="Candara" panose="020E0502030303020204" pitchFamily="34" charset="0"/>
              </a:rPr>
              <a:t>PEI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)</a:t>
            </a:r>
            <a:endParaRPr lang="ru-RU" sz="2400" dirty="0">
              <a:latin typeface="Candara" panose="020E0502030303020204" pitchFamily="34" charset="0"/>
            </a:endParaRPr>
          </a:p>
          <a:p>
            <a:br>
              <a:rPr lang="ru-RU" sz="2400" dirty="0">
                <a:latin typeface="Candara" panose="020E0502030303020204" pitchFamily="34" charset="0"/>
              </a:rPr>
            </a:br>
            <a:endParaRPr lang="ru-RU" sz="2400" dirty="0"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2588" y="334615"/>
            <a:ext cx="1084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err="1">
                <a:solidFill>
                  <a:srgbClr val="006666"/>
                </a:solidFill>
                <a:latin typeface="Candara" panose="020E0502030303020204" pitchFamily="34" charset="0"/>
              </a:rPr>
              <a:t>Трансфекция</a:t>
            </a:r>
            <a:endParaRPr lang="ru-RU" sz="3600" b="1" dirty="0">
              <a:solidFill>
                <a:srgbClr val="006666"/>
              </a:solidFill>
              <a:latin typeface="Candara" panose="020E0502030303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/>
          <a:srcRect l="52500" t="26593" r="19083" b="55037"/>
          <a:stretch/>
        </p:blipFill>
        <p:spPr>
          <a:xfrm>
            <a:off x="4981752" y="189278"/>
            <a:ext cx="6857601" cy="249367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3"/>
          <a:srcRect l="53834" t="49556" r="19917" b="28963"/>
          <a:stretch/>
        </p:blipFill>
        <p:spPr>
          <a:xfrm>
            <a:off x="5561069" y="3083138"/>
            <a:ext cx="5698966" cy="2623333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4981752" y="2659715"/>
            <a:ext cx="8778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HEK293(E1) контроль      HEK293(E1) через 48ч после </a:t>
            </a:r>
            <a:r>
              <a:rPr lang="ru-RU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котрансфекции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   </a:t>
            </a:r>
          </a:p>
          <a:p>
            <a:br>
              <a:rPr lang="ru-RU" dirty="0"/>
            </a:b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5217773" y="5657671"/>
            <a:ext cx="6385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HEK293 через 48ч после </a:t>
            </a:r>
            <a:r>
              <a:rPr lang="ru-RU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котрансфекции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с </a:t>
            </a:r>
            <a:r>
              <a:rPr lang="ru-RU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плазмидой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, кодирующей EGFP (слева) и </a:t>
            </a:r>
            <a:r>
              <a:rPr lang="ru-RU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Cerulean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(справа)</a:t>
            </a:r>
          </a:p>
          <a:p>
            <a:b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</a:br>
            <a:endParaRPr lang="ru-RU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pic>
        <p:nvPicPr>
          <p:cNvPr id="21510" name="Picture 6" descr="https://lh5.googleusercontent.com/U4alWs5wRtYri3onwy-PRhJIjL4-JIDE2HHWahzmvORLVcofW5nwd0cJR3oou4FVkTGIVnigs1gNQsXAFb7ZMkGJy7ifiXN5Qge6oU8tIF0VWZBjyANd5sH7b6L0WfACVDg5ipLWf-K3oc3q4Cg=s204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2"/>
          <a:stretch/>
        </p:blipFill>
        <p:spPr bwMode="auto">
          <a:xfrm>
            <a:off x="1597306" y="3987913"/>
            <a:ext cx="2864184" cy="2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s://lh5.googleusercontent.com/U4alWs5wRtYri3onwy-PRhJIjL4-JIDE2HHWahzmvORLVcofW5nwd0cJR3oou4FVkTGIVnigs1gNQsXAFb7ZMkGJy7ifiXN5Qge6oU8tIF0VWZBjyANd5sH7b6L0WfACVDg5ipLWf-K3oc3q4Cg=s204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68"/>
          <a:stretch/>
        </p:blipFill>
        <p:spPr bwMode="auto">
          <a:xfrm>
            <a:off x="1044841" y="1765776"/>
            <a:ext cx="2896387" cy="22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926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54750" t="53408" r="17667" b="24370"/>
          <a:stretch/>
        </p:blipFill>
        <p:spPr>
          <a:xfrm>
            <a:off x="5989320" y="3596639"/>
            <a:ext cx="5958840" cy="2700381"/>
          </a:xfrm>
          <a:prstGeom prst="rect">
            <a:avLst/>
          </a:prstGeom>
        </p:spPr>
      </p:pic>
      <p:pic>
        <p:nvPicPr>
          <p:cNvPr id="22531" name="Picture 3" descr="https://lh3.googleusercontent.com/Lhyad9Zn-SAcOvCrhAAMzbFHYfre7xZV-ynEBay44piYGYlNxsuTvkRMiNJXAMz62d_4wmuWltjctfEQ2_F13FhglGKewAdWuSWxRa8gYVcTijR99LL9AWhHrLiztNSdQCFDCFfpYk37pu4qNJU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76" y="1966955"/>
            <a:ext cx="5625544" cy="414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ttps://lh6.googleusercontent.com/tTgyUFEkHBX8IoRaa6bM4VlOmK5N5a7DL2PKhJpw4nUyTHrB5sFC5vG-6haGOdJQQZD1QagTPqtWFgOljo9jbX7TPds4BlSJ5s-LtmdQ7s18-pieo7VNzGU3-z2DyNAH0TmRTJ_JHj1AMst9SWA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067" y="181820"/>
            <a:ext cx="5681345" cy="341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82588" y="334615"/>
            <a:ext cx="7267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Трансдукция и проверка эффективности</a:t>
            </a:r>
          </a:p>
        </p:txBody>
      </p:sp>
    </p:spTree>
    <p:extLst>
      <p:ext uri="{BB962C8B-B14F-4D97-AF65-F5344CB8AC3E}">
        <p14:creationId xmlns:p14="http://schemas.microsoft.com/office/powerpoint/2010/main" val="2959462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2588" y="334615"/>
            <a:ext cx="7267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Трансдукция и проверка эффективности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82588" y="1051875"/>
            <a:ext cx="3988592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br>
              <a:rPr kumimoji="0" lang="ru-RU" altLang="ru-RU" sz="39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EYS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forward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primer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5'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aagtgatagttctctggattttgag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 3'</a:t>
            </a:r>
            <a:endParaRPr kumimoji="0" lang="ru-RU" altLang="ru-RU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EYS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reverse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primer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5'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caggacaaacttcaaaaagggcagt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 3'</a:t>
            </a:r>
            <a:endParaRPr kumimoji="0" lang="ru-RU" altLang="ru-RU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560" name="Picture 8" descr="https://lh3.googleusercontent.com/Di1ZisH85l3cAKeOificTgW4T8O_8YMAyagq1ttKqGd5NQdf_w3RCjeYLpB_7PWpz2mvIUG-XjGhEljwG0NwD3-Uqzuu4J7yG7pYbHVAIonNV8bvK6F_YAHKhVi5dTqXeCrjziECTNiYrKNA7_M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35" y="456535"/>
            <a:ext cx="5671185" cy="559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33084" t="34889" r="38416" b="42741"/>
          <a:stretch/>
        </p:blipFill>
        <p:spPr>
          <a:xfrm>
            <a:off x="382588" y="3253519"/>
            <a:ext cx="5729836" cy="2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72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lh4.googleusercontent.com/vViIPPAL6LERpvEQ1rJcD2Kb6vRU7xTcXYO7G23Vp51DIZuvzHrNS5i3hor0rfCC8HyziD_RZdHJdvx9gp2_VGikg4Aa_EA6H6j2qwMiRdmeIKz93D82nQuWmSftyHgXlNtZCVai2iYRs8Pwbn8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" y="533400"/>
            <a:ext cx="11260962" cy="571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82588" y="334615"/>
            <a:ext cx="726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Up-stream</a:t>
            </a:r>
            <a:endParaRPr lang="ru-RU" sz="3600" b="1" dirty="0">
              <a:solidFill>
                <a:srgbClr val="006666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573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2588" y="334615"/>
            <a:ext cx="726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Down-stream</a:t>
            </a:r>
            <a:endParaRPr lang="ru-RU" sz="3600" b="1" dirty="0">
              <a:solidFill>
                <a:srgbClr val="006666"/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оптическая плотность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br>
              <a:rPr kumimoji="0" lang="ru-RU" altLang="ru-RU" sz="6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электропроводность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Heparin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Sepharose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ru-RU" altLang="ru-RU" sz="29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603" name="Picture 3" descr="https://lh3.googleusercontent.com/il7j5o8BXLNpLR4276rMGXINsRh__9MT9Yu4QIgq0OLGmt0hykuMv3SmEuWKhX8iUxsVmkz9gQX-njlZi7t0ysJfXji6NcFPFA6GTangjszwZh1u5zOMCTIcot5KwD_GPhu5HCz_Cipo1DvX-a0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1" y="2409289"/>
            <a:ext cx="9906000" cy="376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https://lh3.googleusercontent.com/M5JQxz07s5lJ1tVsw8G0vHmnAVTM0PDskaAQTfM7oYCiDgI6VkcS9OhbHwDdqO9qn4VeQbBxvi3oxuLiPjEqsrQ7Y1mU2Q8CwLv1UhGsa0bILqHb64IM1_Fdu_wcnoePm49TfVcPJ7IC2GcQu8o=s204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3" t="23040" r="14851" b="25552"/>
          <a:stretch/>
        </p:blipFill>
        <p:spPr bwMode="auto">
          <a:xfrm>
            <a:off x="3330172" y="228600"/>
            <a:ext cx="4108536" cy="358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кругленный прямоугольник 3"/>
          <p:cNvSpPr/>
          <p:nvPr/>
        </p:nvSpPr>
        <p:spPr>
          <a:xfrm>
            <a:off x="8033068" y="971292"/>
            <a:ext cx="2848292" cy="899160"/>
          </a:xfrm>
          <a:prstGeom prst="roundRect">
            <a:avLst/>
          </a:prstGeom>
          <a:solidFill>
            <a:srgbClr val="FF9933"/>
          </a:solidFill>
          <a:ln>
            <a:solidFill>
              <a:srgbClr val="FF99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8132973" y="1185897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andara" panose="020E0502030303020204" pitchFamily="34" charset="0"/>
              </a:rPr>
              <a:t>Heparin </a:t>
            </a:r>
            <a:r>
              <a:rPr lang="en-US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Sepharose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06CBFF-B74F-4BCF-9223-807948395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220" y="4120238"/>
            <a:ext cx="1228780" cy="40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34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2588" y="334615"/>
            <a:ext cx="726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Гепарин</a:t>
            </a:r>
          </a:p>
        </p:txBody>
      </p:sp>
      <p:pic>
        <p:nvPicPr>
          <p:cNvPr id="26626" name="Picture 2" descr="https://lh6.googleusercontent.com/AZWLon3-Xi3GJHmJraf4mfRwurJVrLWNXo21j--Jzf1HHRGSydu0dI01T8cYVChkQBfDxEhuuChWhRTDu6R2Ngy_tY4q0BwpWIJrr_yCeVEkwLIsMDl7Hx2F7aqxOr8GSBTW-jzYTAJyW98ch2w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180" y="3338910"/>
            <a:ext cx="3015932" cy="286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20904" y="5801113"/>
            <a:ext cx="478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Синий – </a:t>
            </a:r>
            <a:r>
              <a:rPr lang="ru-RU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гепариновые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ru-RU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гектамеры</a:t>
            </a:r>
            <a:endParaRPr lang="ru-RU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pic>
        <p:nvPicPr>
          <p:cNvPr id="26629" name="Picture 5" descr="https://lh5.googleusercontent.com/BSu375kNQJwpZ49Qu3z8ZAwn-oXqv3HVD6aNy0_yvF0XoMh2eMG-He6YLIF30n-36nwd-fZRlbX6JI7EtQ812pfDYD1BXkn4_eWH87I4zl8g0M2lJF4dk1tmzWmXBungZP8-RWexMsISpda5uOo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148" y="334615"/>
            <a:ext cx="2974802" cy="296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https://lh5.googleusercontent.com/zFTwoBdKRVHFkiCLL7rF9vUcWoGzUhJqzkSGSMMEBCGpjKEVvSUfIM1fnZSVRaUbVjZnmCTSclClYmTx7CnCv7fYjdJH-jl118idArJjeThSB7Ws52UcbXir8Q5v_SPNvlbBIc6pMRwSVKlvRhQ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112" y="3303857"/>
            <a:ext cx="2974802" cy="293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s://lh5.googleusercontent.com/YaXrtl1iP76u-f8uiid7ooLS4X-vE_sJJZtuFv-wt2YTD9q-yqfZceAk9BrMdJwhUkn7k2pgYzakljqw2cn0PzGLmMWYtq8CCFOIPBisXPQMxX8fuGIIPkaBpXEIFfrh9fz7-K60RNzEpftgMTM=s204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950" y="334615"/>
            <a:ext cx="2963125" cy="29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244" y="1169085"/>
            <a:ext cx="482707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rgbClr val="000000"/>
                </a:solidFill>
                <a:latin typeface="Candara" panose="020E0502030303020204" pitchFamily="34" charset="0"/>
              </a:rPr>
              <a:t>А: 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Аминокислоты, участвующие в связывании гепарина — </a:t>
            </a:r>
            <a:r>
              <a:rPr lang="ru-RU" sz="2400" b="1" dirty="0">
                <a:solidFill>
                  <a:srgbClr val="F4901B"/>
                </a:solidFill>
                <a:latin typeface="Candara" panose="020E0502030303020204" pitchFamily="34" charset="0"/>
              </a:rPr>
              <a:t>R585, </a:t>
            </a:r>
            <a:r>
              <a:rPr lang="ru-RU" sz="2400" b="1" dirty="0">
                <a:solidFill>
                  <a:srgbClr val="980000"/>
                </a:solidFill>
                <a:latin typeface="Candara" panose="020E0502030303020204" pitchFamily="34" charset="0"/>
              </a:rPr>
              <a:t>R588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,</a:t>
            </a:r>
            <a:r>
              <a:rPr lang="ru-RU" sz="2400" b="1" dirty="0">
                <a:solidFill>
                  <a:srgbClr val="9900FF"/>
                </a:solidFill>
                <a:latin typeface="Candara" panose="020E0502030303020204" pitchFamily="34" charset="0"/>
              </a:rPr>
              <a:t>R484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 ,</a:t>
            </a:r>
            <a:r>
              <a:rPr lang="ru-RU" sz="2400" b="1" dirty="0">
                <a:solidFill>
                  <a:srgbClr val="6AA84F"/>
                </a:solidFill>
                <a:latin typeface="Candara" panose="020E0502030303020204" pitchFamily="34" charset="0"/>
              </a:rPr>
              <a:t>R487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 ,</a:t>
            </a:r>
            <a:r>
              <a:rPr lang="ru-RU" sz="2400" b="1" dirty="0">
                <a:solidFill>
                  <a:srgbClr val="0000FF"/>
                </a:solidFill>
                <a:latin typeface="Candara" panose="020E0502030303020204" pitchFamily="34" charset="0"/>
              </a:rPr>
              <a:t>K532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 и </a:t>
            </a:r>
            <a:r>
              <a:rPr lang="ru-RU" sz="2400" b="1" dirty="0">
                <a:solidFill>
                  <a:srgbClr val="FFD966"/>
                </a:solidFill>
                <a:latin typeface="Candara" panose="020E0502030303020204" pitchFamily="34" charset="0"/>
              </a:rPr>
              <a:t>R475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 — сгруппированы в кластер шипа </a:t>
            </a:r>
            <a:r>
              <a:rPr lang="ru-RU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капсида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 </a:t>
            </a:r>
            <a:endParaRPr lang="ru-RU" sz="2400" dirty="0">
              <a:latin typeface="Candara" panose="020E0502030303020204" pitchFamily="34" charset="0"/>
            </a:endParaRPr>
          </a:p>
          <a:p>
            <a:pPr algn="just"/>
            <a:r>
              <a:rPr lang="ru-RU" sz="2400" b="1" dirty="0">
                <a:solidFill>
                  <a:srgbClr val="000000"/>
                </a:solidFill>
                <a:latin typeface="Candara" panose="020E0502030303020204" pitchFamily="34" charset="0"/>
              </a:rPr>
              <a:t>B: 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Вид сбоку; R475 встроен в стенку </a:t>
            </a:r>
            <a:r>
              <a:rPr lang="ru-RU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капсида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 </a:t>
            </a:r>
            <a:endParaRPr lang="ru-RU" sz="2400" dirty="0">
              <a:latin typeface="Candara" panose="020E0502030303020204" pitchFamily="34" charset="0"/>
            </a:endParaRPr>
          </a:p>
          <a:p>
            <a:pPr algn="just"/>
            <a:r>
              <a:rPr lang="ru-RU" sz="2400" b="1" dirty="0">
                <a:solidFill>
                  <a:srgbClr val="000000"/>
                </a:solidFill>
                <a:latin typeface="Candara" panose="020E0502030303020204" pitchFamily="34" charset="0"/>
              </a:rPr>
              <a:t>C: 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Две разные субъединицы вирусной частицы образующие основной кластер, связывающий гепарин</a:t>
            </a:r>
            <a:endParaRPr lang="ru-RU" sz="2400" dirty="0">
              <a:latin typeface="Candara" panose="020E0502030303020204" pitchFamily="34" charset="0"/>
            </a:endParaRPr>
          </a:p>
          <a:p>
            <a:pPr algn="just"/>
            <a:br>
              <a:rPr lang="ru-RU" dirty="0">
                <a:latin typeface="Candara" panose="020E0502030303020204" pitchFamily="34" charset="0"/>
              </a:rPr>
            </a:br>
            <a:endParaRPr lang="ru-RU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473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26720" y="108879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en-US" sz="2400" dirty="0">
                <a:latin typeface="Candara" panose="020E0502030303020204" pitchFamily="34" charset="0"/>
              </a:rPr>
              <a:t>ELISA</a:t>
            </a: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en-US" sz="2400" dirty="0">
                <a:latin typeface="Candara" panose="020E0502030303020204" pitchFamily="34" charset="0"/>
              </a:rPr>
              <a:t>qPCR</a:t>
            </a: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ru-RU" sz="2400" dirty="0">
                <a:latin typeface="Candara" panose="020E0502030303020204" pitchFamily="34" charset="0"/>
              </a:rPr>
              <a:t>ТЕМ</a:t>
            </a: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en-US" sz="2400" dirty="0">
                <a:latin typeface="Candara" panose="020E0502030303020204" pitchFamily="34" charset="0"/>
              </a:rPr>
              <a:t>AUC</a:t>
            </a: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en-US" sz="2400" dirty="0">
                <a:latin typeface="Candara" panose="020E0502030303020204" pitchFamily="34" charset="0"/>
              </a:rPr>
              <a:t>Western-blot</a:t>
            </a: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en-US" sz="2400" dirty="0">
                <a:latin typeface="Candara" panose="020E0502030303020204" pitchFamily="34" charset="0"/>
              </a:rPr>
              <a:t>Mass-spectrometry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2588" y="334615"/>
            <a:ext cx="726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Контроль качества</a:t>
            </a:r>
          </a:p>
        </p:txBody>
      </p:sp>
      <p:pic>
        <p:nvPicPr>
          <p:cNvPr id="27651" name="Picture 3" descr="https://lh5.googleusercontent.com/JYS9hi9XtvxroBrYhOPrcB5yPI5hUY0fv723h11Am0jLJuYJglppuAH6NP8k82evA0FXBNba5j4fwLBN9jKIh73jWpK99ipJt-WecS0uF8gRmGPiFNwxIZJrEV23chmHJagAgnzNn0uCkekCpa4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748" y="1088799"/>
            <a:ext cx="2817906" cy="227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lh5.googleusercontent.com/67RXSQeX6p97jyiD1fQ8qnRXHI5AHLo329ivzTCW2wcImD-xxXO0VSNUexpeJD3CyxSQ3NU8ruWhVW-kRe5hkok67J76ZSGNM2-TlxB_OfemiLs1DpIhH1ghA_u1IHbD-3kAV0A_np1RCSsrBNk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373" y="1088797"/>
            <a:ext cx="1695608" cy="227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5" descr="https://lh4.googleusercontent.com/eYmZ_aq2R2driC5VvF1Jq1eJicYiXVeZW_Hl5XQL_nWGDx3XRel0H49UwLREO88iEqk83795zoW4E5633RXaCeImRzRYsUQfcraY_B3R1g4ZRR2q2gYUefMdZNN_FUwdKsv2jG_TVJOv4mqqx64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633" y="1138810"/>
            <a:ext cx="841223" cy="3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s://lh4.googleusercontent.com/VKdc_dzK_LdLWBFpkmho3piwQuvRvQAzm9uGhCHe7xCESXvtVnkf6FZzAjJWoARlQHye70dRd3_uHWXbpqADrdMKlrSRNhdaebBOH6Gz_eLiJj8DanUDRLO0EjZGryiUthOR2EqqnHHRIqfEHLw=s204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403" y="404714"/>
            <a:ext cx="3444241" cy="310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 descr="https://lh4.googleusercontent.com/bVI-_0IkY4rHPCxd37FbTlkjd5oweCslwm4HwiQYkbjlvcDam_f7bAIm8AvGfBajzBL1AL4KaKqJ51d_fPNblIk2ytY5Iaba4PUycoJyhECnaRibWE9Ex1hGn_sHyzdtb0ao-GkoHbPP0c4n4AU=s204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62" y="3778594"/>
            <a:ext cx="4251039" cy="208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https://lh3.googleusercontent.com/9q7gfucU8blLhOvvBbU364dgjKEpZ4Jrs8dC1KGP8nyZGsdttRyOfpUEAVbxPbb2G6a9tkm8Ov0M_3BVxN4PEtTS3d7T9f4uEts4EeujexDuaRECCeBVvuBNdP5L89LbNaKSaGVRw-v98l3Q4eA=s204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136" y="3856965"/>
            <a:ext cx="6674508" cy="192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811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707284" y="2278806"/>
            <a:ext cx="633984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br>
              <a:rPr kumimoji="0" lang="ru-RU" altLang="ru-RU" sz="44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ndara" panose="020E0502030303020204" pitchFamily="34" charset="0"/>
                <a:cs typeface="Arial" panose="020B0604020202020204" pitchFamily="34" charset="0"/>
              </a:rPr>
              <a:t>AAV-DJ(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ndara" panose="020E0502030303020204" pitchFamily="34" charset="0"/>
                <a:cs typeface="Arial" panose="020B0604020202020204" pitchFamily="34" charset="0"/>
              </a:rPr>
              <a:t>mut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ndara" panose="020E0502030303020204" pitchFamily="34" charset="0"/>
                <a:cs typeface="Arial" panose="020B0604020202020204" pitchFamily="34" charset="0"/>
              </a:rPr>
              <a:t>)-5’EYS : AAV-DJ(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ndara" panose="020E0502030303020204" pitchFamily="34" charset="0"/>
                <a:cs typeface="Arial" panose="020B0604020202020204" pitchFamily="34" charset="0"/>
              </a:rPr>
              <a:t>mut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ndara" panose="020E0502030303020204" pitchFamily="34" charset="0"/>
                <a:cs typeface="Arial" panose="020B0604020202020204" pitchFamily="34" charset="0"/>
              </a:rPr>
              <a:t>)-3’EYS</a:t>
            </a:r>
            <a:r>
              <a:rPr lang="en-US" altLang="ru-RU" sz="2400" dirty="0">
                <a:latin typeface="Candara" panose="020E0502030303020204" pitchFamily="34" charset="0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ndara" panose="020E0502030303020204" pitchFamily="34" charset="0"/>
                <a:cs typeface="Arial" panose="020B0604020202020204" pitchFamily="34" charset="0"/>
              </a:rPr>
              <a:t>1:1</a:t>
            </a:r>
            <a:endParaRPr kumimoji="0" lang="ru-RU" altLang="ru-RU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dara" panose="020E0502030303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ndara" panose="020E0502030303020204" pitchFamily="34" charset="0"/>
                <a:cs typeface="Arial" panose="020B0604020202020204" pitchFamily="34" charset="0"/>
              </a:rPr>
              <a:t>Титр: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ndara" panose="020E0502030303020204" pitchFamily="34" charset="0"/>
                <a:cs typeface="Arial" panose="020B0604020202020204" pitchFamily="34" charset="0"/>
              </a:rPr>
              <a:t>5х10^12 </a:t>
            </a:r>
            <a:r>
              <a:rPr kumimoji="0" lang="en-US" altLang="ru-RU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ndara" panose="020E0502030303020204" pitchFamily="34" charset="0"/>
                <a:cs typeface="Arial" panose="020B0604020202020204" pitchFamily="34" charset="0"/>
              </a:rPr>
              <a:t>vg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ndara" panose="020E0502030303020204" pitchFamily="34" charset="0"/>
                <a:cs typeface="Arial" panose="020B0604020202020204" pitchFamily="34" charset="0"/>
              </a:rPr>
              <a:t>/</a:t>
            </a:r>
            <a:r>
              <a:rPr kumimoji="0" lang="en-US" altLang="ru-RU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ndara" panose="020E0502030303020204" pitchFamily="34" charset="0"/>
                <a:cs typeface="Arial" panose="020B0604020202020204" pitchFamily="34" charset="0"/>
              </a:rPr>
              <a:t>mL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dara" panose="020E05020303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674" name="Picture 2" descr="https://lh6.googleusercontent.com/iUbbCIIg1Rg6OR38SaSKnazpetbonmpavjcLfCcssYvhPJdtthYccRtOLqI-KpZjYwVAq-akjBfZxSzKpW1jk-qK64AAOABoNJBhM_dkpw2bLffgWUXSiKBNA2eaQtn4quWFQ5WJPmL_5mxUlKo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5" y="1219200"/>
            <a:ext cx="5040469" cy="491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82588" y="334615"/>
            <a:ext cx="726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Испытуемый образец</a:t>
            </a:r>
          </a:p>
        </p:txBody>
      </p:sp>
    </p:spTree>
    <p:extLst>
      <p:ext uri="{BB962C8B-B14F-4D97-AF65-F5344CB8AC3E}">
        <p14:creationId xmlns:p14="http://schemas.microsoft.com/office/powerpoint/2010/main" val="3097462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2588" y="334615"/>
            <a:ext cx="726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Животные модели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3880" y="1280160"/>
            <a:ext cx="47853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b="1" dirty="0">
                <a:latin typeface="Candara" panose="020E0502030303020204" pitchFamily="34" charset="0"/>
              </a:rPr>
              <a:t>Danio </a:t>
            </a:r>
            <a:r>
              <a:rPr lang="en-US" sz="2400" b="1" dirty="0" err="1">
                <a:latin typeface="Candara" panose="020E0502030303020204" pitchFamily="34" charset="0"/>
              </a:rPr>
              <a:t>rerio</a:t>
            </a:r>
            <a:r>
              <a:rPr lang="en-US" sz="2400" b="1" dirty="0">
                <a:latin typeface="Candara" panose="020E0502030303020204" pitchFamily="34" charset="0"/>
              </a:rPr>
              <a:t> EYS -/-</a:t>
            </a:r>
            <a:r>
              <a:rPr lang="ru-RU" sz="2400" b="1" dirty="0">
                <a:latin typeface="Candara" panose="020E0502030303020204" pitchFamily="34" charset="0"/>
              </a:rPr>
              <a:t> </a:t>
            </a:r>
            <a:r>
              <a:rPr lang="ru-RU" sz="2400" dirty="0">
                <a:latin typeface="Candara" panose="020E0502030303020204" pitchFamily="34" charset="0"/>
              </a:rPr>
              <a:t>из Университета науки и технологии в Ухани</a:t>
            </a:r>
            <a:endParaRPr lang="en-US" sz="2400" dirty="0">
              <a:latin typeface="Candara" panose="020E0502030303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ru-RU" sz="2400" b="1" dirty="0">
                <a:latin typeface="Candara" panose="020E0502030303020204" pitchFamily="34" charset="0"/>
              </a:rPr>
              <a:t>Новозеландские белые (</a:t>
            </a:r>
            <a:r>
              <a:rPr lang="en-US" sz="2400" b="1" dirty="0">
                <a:latin typeface="Candara" panose="020E0502030303020204" pitchFamily="34" charset="0"/>
              </a:rPr>
              <a:t>NZW) </a:t>
            </a:r>
            <a:r>
              <a:rPr lang="ru-RU" sz="2400" b="1" dirty="0">
                <a:latin typeface="Candara" panose="020E0502030303020204" pitchFamily="34" charset="0"/>
              </a:rPr>
              <a:t>кролики</a:t>
            </a:r>
            <a:r>
              <a:rPr lang="en-US" sz="2400" b="1" dirty="0">
                <a:latin typeface="Candara" panose="020E0502030303020204" pitchFamily="34" charset="0"/>
              </a:rPr>
              <a:t> EYS -/-</a:t>
            </a:r>
            <a:r>
              <a:rPr lang="ru-RU" sz="2400" dirty="0">
                <a:latin typeface="Candara" panose="020E0502030303020204" pitchFamily="34" charset="0"/>
              </a:rPr>
              <a:t>, полученные</a:t>
            </a:r>
            <a:r>
              <a:rPr lang="en-US" sz="2400" dirty="0">
                <a:latin typeface="Candara" panose="020E0502030303020204" pitchFamily="34" charset="0"/>
              </a:rPr>
              <a:t> </a:t>
            </a:r>
            <a:r>
              <a:rPr lang="ru-RU" sz="2400" dirty="0">
                <a:latin typeface="Candara" panose="020E0502030303020204" pitchFamily="34" charset="0"/>
              </a:rPr>
              <a:t>путём </a:t>
            </a:r>
            <a:r>
              <a:rPr lang="ru-RU" sz="2400" dirty="0" err="1">
                <a:latin typeface="Candara" panose="020E0502030303020204" pitchFamily="34" charset="0"/>
              </a:rPr>
              <a:t>трансгенеза</a:t>
            </a:r>
            <a:r>
              <a:rPr lang="ru-RU" sz="2400" dirty="0">
                <a:latin typeface="Candara" panose="020E0502030303020204" pitchFamily="34" charset="0"/>
              </a:rPr>
              <a:t> с использованием технологии </a:t>
            </a:r>
            <a:r>
              <a:rPr lang="en-US" sz="2400" dirty="0">
                <a:latin typeface="Candara" panose="020E0502030303020204" pitchFamily="34" charset="0"/>
              </a:rPr>
              <a:t>CRISPR/Cas9</a:t>
            </a:r>
            <a:r>
              <a:rPr lang="ru-RU" sz="2400" dirty="0">
                <a:latin typeface="Candara" panose="020E0502030303020204" pitchFamily="34" charset="0"/>
              </a:rPr>
              <a:t> </a:t>
            </a:r>
            <a:endParaRPr lang="en-US" sz="2400" dirty="0">
              <a:latin typeface="Candara" panose="020E0502030303020204" pitchFamily="34" charset="0"/>
            </a:endParaRPr>
          </a:p>
          <a:p>
            <a:pPr marL="457200" indent="-457200">
              <a:buAutoNum type="arabicPeriod"/>
            </a:pPr>
            <a:endParaRPr lang="ru-RU" sz="3200" b="1" dirty="0">
              <a:latin typeface="Candara" panose="020E0502030303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08" b="89292" l="7315" r="100000">
                        <a14:backgroundMark x1="91759" y1="40198" x2="91759" y2="40198"/>
                        <a14:backgroundMark x1="75185" y1="73970" x2="75185" y2="73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79" y="4001083"/>
            <a:ext cx="2912642" cy="163701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6" r="13471"/>
          <a:stretch/>
        </p:blipFill>
        <p:spPr>
          <a:xfrm>
            <a:off x="5667170" y="334615"/>
            <a:ext cx="6387670" cy="503603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22" y="4714076"/>
            <a:ext cx="2374064" cy="13131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50586" y="5475145"/>
            <a:ext cx="155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sz="1600" dirty="0"/>
              <a:t>Sequencing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177043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6.googleusercontent.com/1Hv1YLzluu6F_MBSYYtlRAPfPZFunN_C7EcI39c8ZbRSIyLPq1s3iPCqhjiF0MJfpxPzYvUtr4N_6McL9BJfI5zMWFlEfbtb490B-g5XJs9B60JCAuUoCVwwKLI9tQ7IUU3gX2C3k7xk9W1cU1Y=s204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"/>
          <a:stretch/>
        </p:blipFill>
        <p:spPr bwMode="auto">
          <a:xfrm>
            <a:off x="236220" y="1103531"/>
            <a:ext cx="8097136" cy="449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8058784" y="1103531"/>
            <a:ext cx="3965576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Размер гена: 2 </a:t>
            </a:r>
            <a:r>
              <a:rPr lang="ru-RU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Mb</a:t>
            </a:r>
            <a:endParaRPr lang="ru-RU" sz="24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 marL="342900" indent="-342900" algn="just" fontAlgn="base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Количество </a:t>
            </a:r>
            <a:r>
              <a:rPr lang="ru-RU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экзонов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: 47 </a:t>
            </a:r>
          </a:p>
          <a:p>
            <a:pPr marL="342900" indent="-342900" algn="just" fontAlgn="base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У человека обнаружено 4 гомологичных продукта, образующихся в ходе альтернативного </a:t>
            </a:r>
            <a:r>
              <a:rPr lang="ru-RU" sz="2400" dirty="0" err="1">
                <a:solidFill>
                  <a:srgbClr val="000000"/>
                </a:solidFill>
                <a:latin typeface="Candara" panose="020E0502030303020204" pitchFamily="34" charset="0"/>
              </a:rPr>
              <a:t>сплайсинга</a:t>
            </a:r>
            <a:endParaRPr lang="en-US" sz="24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 marL="342900" indent="-342900" algn="just" fontAlgn="base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Мутация в EYS обнаружена во всех этнических группах с распространенностью 5</a:t>
            </a:r>
            <a:r>
              <a:rPr lang="en-US" sz="2400" dirty="0">
                <a:solidFill>
                  <a:srgbClr val="000000"/>
                </a:solidFill>
                <a:latin typeface="Candara" panose="020E0502030303020204" pitchFamily="34" charset="0"/>
              </a:rPr>
              <a:t>-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33%</a:t>
            </a:r>
            <a:r>
              <a:rPr lang="en-US" sz="2400" dirty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  <a:endParaRPr lang="ru-RU" sz="2400" dirty="0">
              <a:latin typeface="Candara" panose="020E0502030303020204" pitchFamily="34" charset="0"/>
            </a:endParaRPr>
          </a:p>
          <a:p>
            <a:pPr algn="just"/>
            <a:br>
              <a:rPr lang="ru-RU" sz="2400" dirty="0">
                <a:latin typeface="Candara" panose="020E0502030303020204" pitchFamily="34" charset="0"/>
              </a:rPr>
            </a:br>
            <a:endParaRPr lang="ru-RU" sz="2400" dirty="0">
              <a:latin typeface="Candara" panose="020E0502030303020204" pitchFamily="34" charset="0"/>
            </a:endParaRPr>
          </a:p>
          <a:p>
            <a:pPr marL="342900" indent="-342900" algn="just" fontAlgn="base">
              <a:buFont typeface="Wingdings" panose="05000000000000000000" pitchFamily="2" charset="2"/>
              <a:buChar char="§"/>
            </a:pPr>
            <a:endParaRPr lang="ru-RU" sz="2400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240" y="33528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Мутации в гене </a:t>
            </a:r>
            <a:r>
              <a:rPr lang="en-US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EYS</a:t>
            </a:r>
            <a:endParaRPr lang="ru-RU" sz="3600" b="1" dirty="0">
              <a:solidFill>
                <a:srgbClr val="006666"/>
              </a:solidFill>
              <a:latin typeface="Candara" panose="020E0502030303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55320" y="7350606"/>
            <a:ext cx="1153668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Мутация в EYS обнаружена во всех этнических группах с распространенностью 5</a:t>
            </a:r>
            <a:r>
              <a:rPr lang="en-US" sz="2400" dirty="0">
                <a:solidFill>
                  <a:srgbClr val="000000"/>
                </a:solidFill>
                <a:latin typeface="Candara" panose="020E0502030303020204" pitchFamily="34" charset="0"/>
              </a:rPr>
              <a:t>-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33%. (5% населения Нидерландов и Канады, от 5 до 16% в Европе и 18–23,5 % в Японии)</a:t>
            </a:r>
            <a:endParaRPr lang="ru-RU" sz="2400" dirty="0">
              <a:latin typeface="Candara" panose="020E0502030303020204" pitchFamily="34" charset="0"/>
            </a:endParaRPr>
          </a:p>
          <a:p>
            <a:br>
              <a:rPr lang="ru-RU" dirty="0">
                <a:latin typeface="Candara" panose="020E0502030303020204" pitchFamily="34" charset="0"/>
              </a:rPr>
            </a:br>
            <a:endParaRPr lang="ru-RU" dirty="0">
              <a:latin typeface="Candara" panose="020E0502030303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96240" y="5717530"/>
            <a:ext cx="2893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David</a:t>
            </a:r>
            <a:r>
              <a:rPr lang="ru-RU" altLang="ru-RU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B. </a:t>
            </a:r>
            <a:r>
              <a:rPr lang="ru-RU" altLang="ru-RU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McGuigan</a:t>
            </a:r>
            <a:r>
              <a:rPr lang="ru-RU" altLang="ru-RU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ru-RU" altLang="ru-RU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et</a:t>
            </a:r>
            <a:r>
              <a:rPr lang="ru-RU" altLang="ru-RU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ru-RU" altLang="ru-RU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al</a:t>
            </a:r>
            <a:r>
              <a:rPr lang="ru-RU" altLang="ru-RU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, 2017</a:t>
            </a:r>
            <a:endParaRPr lang="ru-RU" altLang="ru-RU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608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2588" y="334615"/>
            <a:ext cx="7904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err="1">
                <a:solidFill>
                  <a:srgbClr val="006666"/>
                </a:solidFill>
                <a:latin typeface="Candara" panose="020E0502030303020204" pitchFamily="34" charset="0"/>
              </a:rPr>
              <a:t>Валидация</a:t>
            </a:r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 модели </a:t>
            </a:r>
            <a:r>
              <a:rPr lang="ru-RU" sz="3600" b="1" dirty="0" err="1">
                <a:solidFill>
                  <a:srgbClr val="006666"/>
                </a:solidFill>
                <a:latin typeface="Candara" panose="020E0502030303020204" pitchFamily="34" charset="0"/>
              </a:rPr>
              <a:t>трансгенных</a:t>
            </a:r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 кроликов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6135" y="1534944"/>
            <a:ext cx="353268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ru-RU" sz="2400" b="1" dirty="0">
                <a:latin typeface="Candara" panose="020E0502030303020204" pitchFamily="34" charset="0"/>
              </a:rPr>
              <a:t>Методы:</a:t>
            </a:r>
          </a:p>
          <a:p>
            <a:pPr marL="342900" indent="-342900"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latin typeface="Candara" panose="020E0502030303020204" pitchFamily="34" charset="0"/>
              </a:rPr>
              <a:t>q</a:t>
            </a:r>
            <a:r>
              <a:rPr lang="ru-RU" sz="2400" dirty="0">
                <a:latin typeface="Candara" panose="020E0502030303020204" pitchFamily="34" charset="0"/>
              </a:rPr>
              <a:t>RT-PCR с оценкой уровней </a:t>
            </a:r>
            <a:r>
              <a:rPr lang="ru-RU" sz="2400" dirty="0" err="1">
                <a:latin typeface="Candara" panose="020E0502030303020204" pitchFamily="34" charset="0"/>
              </a:rPr>
              <a:t>мРНК</a:t>
            </a:r>
            <a:r>
              <a:rPr lang="ru-RU" sz="2400" dirty="0">
                <a:latin typeface="Candara" panose="020E0502030303020204" pitchFamily="34" charset="0"/>
              </a:rPr>
              <a:t> EYS</a:t>
            </a:r>
            <a:r>
              <a:rPr lang="en-US" sz="2400" dirty="0">
                <a:latin typeface="Candara" panose="020E0502030303020204" pitchFamily="34" charset="0"/>
              </a:rPr>
              <a:t> </a:t>
            </a:r>
            <a:r>
              <a:rPr lang="ru-RU" sz="2400" dirty="0">
                <a:latin typeface="Candara" panose="020E0502030303020204" pitchFamily="34" charset="0"/>
              </a:rPr>
              <a:t>в различных органах</a:t>
            </a:r>
          </a:p>
          <a:p>
            <a:pPr marL="342900" indent="-342900" algn="just" fontAlgn="base">
              <a:buFont typeface="Wingdings" panose="05000000000000000000" pitchFamily="2" charset="2"/>
              <a:buChar char="§"/>
            </a:pPr>
            <a:r>
              <a:rPr lang="ru-RU" sz="2400" dirty="0">
                <a:latin typeface="Candara" panose="020E0502030303020204" pitchFamily="34" charset="0"/>
              </a:rPr>
              <a:t>световая микроскопия сетчатки, окрашенной гематоксилин-эозином </a:t>
            </a:r>
          </a:p>
          <a:p>
            <a:pPr marL="342900" indent="-342900" algn="just" fontAlgn="base">
              <a:buFont typeface="Wingdings" panose="05000000000000000000" pitchFamily="2" charset="2"/>
              <a:buChar char="§"/>
            </a:pPr>
            <a:r>
              <a:rPr lang="ru-RU" sz="2400" dirty="0">
                <a:latin typeface="Candara" panose="020E0502030303020204" pitchFamily="34" charset="0"/>
              </a:rPr>
              <a:t>ИГХ анализ с окрашиванием белка EYS </a:t>
            </a:r>
          </a:p>
          <a:p>
            <a:pPr marL="342900" indent="-342900" algn="just" fontAlgn="base">
              <a:buFont typeface="Wingdings" panose="05000000000000000000" pitchFamily="2" charset="2"/>
              <a:buChar char="§"/>
            </a:pPr>
            <a:r>
              <a:rPr lang="ru-RU" sz="2400" dirty="0">
                <a:latin typeface="Candara" panose="020E0502030303020204" pitchFamily="34" charset="0"/>
              </a:rPr>
              <a:t>ЭРГ</a:t>
            </a:r>
          </a:p>
          <a:p>
            <a:pPr algn="just"/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19" y="334614"/>
            <a:ext cx="4727839" cy="576524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286" y="1157182"/>
            <a:ext cx="2997710" cy="478063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4137661" y="1157182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4137661" y="1291590"/>
            <a:ext cx="236220" cy="1546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947961" y="1297945"/>
            <a:ext cx="2590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ndara" panose="020E0502030303020204" pitchFamily="34" charset="0"/>
              </a:rPr>
              <a:t>EYS-/-</a:t>
            </a:r>
            <a:endParaRPr lang="ru-RU" sz="1050" dirty="0">
              <a:latin typeface="Candara" panose="020E050203030302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 rot="16200000">
            <a:off x="3746401" y="1453908"/>
            <a:ext cx="8739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>
                <a:latin typeface="Candara" panose="020E0502030303020204" pitchFamily="34" charset="0"/>
              </a:rPr>
              <a:t>EYS-/- </a:t>
            </a:r>
          </a:p>
          <a:p>
            <a:pPr algn="ctr"/>
            <a:r>
              <a:rPr lang="en-US" sz="1050" dirty="0">
                <a:latin typeface="Candara" panose="020E0502030303020204" pitchFamily="34" charset="0"/>
              </a:rPr>
              <a:t>VIRO2EYS+ </a:t>
            </a:r>
            <a:endParaRPr lang="ru-RU" sz="1050" dirty="0">
              <a:latin typeface="Candara" panose="020E050203030302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5953760" y="1157182"/>
            <a:ext cx="1197236" cy="1758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205872" y="2905798"/>
            <a:ext cx="986139" cy="553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5"/>
          <a:srcRect l="48581" t="39466" r="49354" b="50213"/>
          <a:stretch/>
        </p:blipFill>
        <p:spPr>
          <a:xfrm>
            <a:off x="5665741" y="2838450"/>
            <a:ext cx="211819" cy="59563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6041757" y="2905798"/>
            <a:ext cx="404763" cy="528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5771650" y="2861082"/>
            <a:ext cx="2590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ndara" panose="020E0502030303020204" pitchFamily="34" charset="0"/>
              </a:rPr>
              <a:t>EYS-/-</a:t>
            </a:r>
            <a:endParaRPr lang="ru-RU" sz="1050" dirty="0">
              <a:latin typeface="Candara" panose="020E050203030302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5771650" y="3009307"/>
            <a:ext cx="26836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Candara" panose="020E0502030303020204" pitchFamily="34" charset="0"/>
              </a:rPr>
              <a:t>EYS-/- VIRO2EYS+ dose 1 </a:t>
            </a:r>
            <a:endParaRPr lang="ru-RU" sz="1050" dirty="0">
              <a:latin typeface="Candara" panose="020E0502030303020204" pitchFamily="34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771649" y="3146420"/>
            <a:ext cx="26836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Candara" panose="020E0502030303020204" pitchFamily="34" charset="0"/>
              </a:rPr>
              <a:t>EYS-/- VIRO2EYS+ dose 2 </a:t>
            </a:r>
            <a:endParaRPr lang="ru-RU" sz="1050" dirty="0">
              <a:latin typeface="Candara" panose="020E0502030303020204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5771649" y="3286951"/>
            <a:ext cx="26836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Candara" panose="020E0502030303020204" pitchFamily="34" charset="0"/>
              </a:rPr>
              <a:t>EYS-/- VIRO2EYS+ dose 3 </a:t>
            </a:r>
            <a:endParaRPr lang="ru-RU" sz="1050" dirty="0">
              <a:latin typeface="Candara" panose="020E0502030303020204" pitchFamily="34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4183379" y="5668525"/>
            <a:ext cx="1378116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5516814" y="5649160"/>
            <a:ext cx="1378116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18655214">
            <a:off x="4355858" y="5633835"/>
            <a:ext cx="5141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ndara" panose="020E0502030303020204" pitchFamily="34" charset="0"/>
              </a:rPr>
              <a:t>EYS-/-</a:t>
            </a:r>
            <a:endParaRPr lang="ru-RU" sz="800" dirty="0">
              <a:latin typeface="Candara" panose="020E0502030303020204" pitchFamily="34" charset="0"/>
            </a:endParaRPr>
          </a:p>
        </p:txBody>
      </p:sp>
      <p:sp>
        <p:nvSpPr>
          <p:cNvPr id="35" name="Прямоугольник 34"/>
          <p:cNvSpPr/>
          <p:nvPr/>
        </p:nvSpPr>
        <p:spPr>
          <a:xfrm rot="18623089">
            <a:off x="4172997" y="5702448"/>
            <a:ext cx="12026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Candara" panose="020E0502030303020204" pitchFamily="34" charset="0"/>
              </a:rPr>
              <a:t>EYS-/- VIRO2EYS+ </a:t>
            </a:r>
          </a:p>
          <a:p>
            <a:r>
              <a:rPr lang="en-US" sz="800" dirty="0">
                <a:latin typeface="Candara" panose="020E0502030303020204" pitchFamily="34" charset="0"/>
              </a:rPr>
              <a:t>dose 1 </a:t>
            </a:r>
            <a:endParaRPr lang="ru-RU" sz="800" dirty="0">
              <a:latin typeface="Candara" panose="020E0502030303020204" pitchFamily="34" charset="0"/>
            </a:endParaRPr>
          </a:p>
        </p:txBody>
      </p:sp>
      <p:sp>
        <p:nvSpPr>
          <p:cNvPr id="36" name="Прямоугольник 35"/>
          <p:cNvSpPr/>
          <p:nvPr/>
        </p:nvSpPr>
        <p:spPr>
          <a:xfrm rot="18623089">
            <a:off x="4482648" y="5711854"/>
            <a:ext cx="12026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Candara" panose="020E0502030303020204" pitchFamily="34" charset="0"/>
              </a:rPr>
              <a:t>EYS-/- VIRO2EYS+ </a:t>
            </a:r>
          </a:p>
          <a:p>
            <a:r>
              <a:rPr lang="en-US" sz="800" dirty="0">
                <a:latin typeface="Candara" panose="020E0502030303020204" pitchFamily="34" charset="0"/>
              </a:rPr>
              <a:t>dose 2 </a:t>
            </a:r>
            <a:endParaRPr lang="ru-RU" sz="800" dirty="0">
              <a:latin typeface="Candara" panose="020E0502030303020204" pitchFamily="34" charset="0"/>
            </a:endParaRPr>
          </a:p>
        </p:txBody>
      </p:sp>
      <p:sp>
        <p:nvSpPr>
          <p:cNvPr id="37" name="Прямоугольник 36"/>
          <p:cNvSpPr/>
          <p:nvPr/>
        </p:nvSpPr>
        <p:spPr>
          <a:xfrm rot="18623089">
            <a:off x="4842874" y="5702448"/>
            <a:ext cx="12026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Candara" panose="020E0502030303020204" pitchFamily="34" charset="0"/>
              </a:rPr>
              <a:t>EYS-/- VIRO2EYS+ </a:t>
            </a:r>
          </a:p>
          <a:p>
            <a:r>
              <a:rPr lang="en-US" sz="800" dirty="0">
                <a:latin typeface="Candara" panose="020E0502030303020204" pitchFamily="34" charset="0"/>
              </a:rPr>
              <a:t>dose 3</a:t>
            </a:r>
            <a:endParaRPr lang="ru-RU" sz="800" dirty="0">
              <a:latin typeface="Candara" panose="020E0502030303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 rot="18655214">
            <a:off x="5705918" y="5645800"/>
            <a:ext cx="5141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ndara" panose="020E0502030303020204" pitchFamily="34" charset="0"/>
              </a:rPr>
              <a:t>EYS-/-</a:t>
            </a:r>
            <a:endParaRPr lang="ru-RU" sz="800" dirty="0">
              <a:latin typeface="Candara" panose="020E0502030303020204" pitchFamily="34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 rot="18623089">
            <a:off x="5523057" y="5714413"/>
            <a:ext cx="12026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Candara" panose="020E0502030303020204" pitchFamily="34" charset="0"/>
              </a:rPr>
              <a:t>EYS-/- VIRO2EYS+ </a:t>
            </a:r>
          </a:p>
          <a:p>
            <a:r>
              <a:rPr lang="en-US" sz="800" dirty="0">
                <a:latin typeface="Candara" panose="020E0502030303020204" pitchFamily="34" charset="0"/>
              </a:rPr>
              <a:t>dose 1 </a:t>
            </a:r>
            <a:endParaRPr lang="ru-RU" sz="800" dirty="0">
              <a:latin typeface="Candara" panose="020E0502030303020204" pitchFamily="34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 rot="18623089">
            <a:off x="5832708" y="5723819"/>
            <a:ext cx="12026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Candara" panose="020E0502030303020204" pitchFamily="34" charset="0"/>
              </a:rPr>
              <a:t>EYS-/- VIRO2EYS+ </a:t>
            </a:r>
          </a:p>
          <a:p>
            <a:r>
              <a:rPr lang="en-US" sz="800" dirty="0">
                <a:latin typeface="Candara" panose="020E0502030303020204" pitchFamily="34" charset="0"/>
              </a:rPr>
              <a:t>dose 2 </a:t>
            </a:r>
            <a:endParaRPr lang="ru-RU" sz="800" dirty="0">
              <a:latin typeface="Candara" panose="020E0502030303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 rot="18623089">
            <a:off x="6167608" y="5719117"/>
            <a:ext cx="12026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Candara" panose="020E0502030303020204" pitchFamily="34" charset="0"/>
              </a:rPr>
              <a:t>EYS-/- VIRO2EYS+ </a:t>
            </a:r>
          </a:p>
          <a:p>
            <a:r>
              <a:rPr lang="en-US" sz="800" dirty="0">
                <a:latin typeface="Candara" panose="020E0502030303020204" pitchFamily="34" charset="0"/>
              </a:rPr>
              <a:t>dose 3</a:t>
            </a:r>
            <a:endParaRPr lang="ru-RU" sz="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53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8C59A9-4306-D51A-199D-F77D65C2B6C5}"/>
              </a:ext>
            </a:extLst>
          </p:cNvPr>
          <p:cNvSpPr txBox="1"/>
          <p:nvPr/>
        </p:nvSpPr>
        <p:spPr>
          <a:xfrm>
            <a:off x="3375144" y="2127117"/>
            <a:ext cx="1086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IKZF1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2588" y="334615"/>
            <a:ext cx="726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Доклинические испытания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82588" y="980946"/>
            <a:ext cx="1144365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ru-RU" sz="2400" b="1" dirty="0" err="1">
                <a:solidFill>
                  <a:srgbClr val="333333"/>
                </a:solidFill>
                <a:latin typeface="Candara" panose="020E0502030303020204" pitchFamily="34" charset="0"/>
              </a:rPr>
              <a:t>Danio</a:t>
            </a:r>
            <a:r>
              <a:rPr lang="ru-RU" sz="2400" b="1" dirty="0">
                <a:solidFill>
                  <a:srgbClr val="333333"/>
                </a:solidFill>
                <a:latin typeface="Candara" panose="020E0502030303020204" pitchFamily="34" charset="0"/>
              </a:rPr>
              <a:t> </a:t>
            </a:r>
            <a:r>
              <a:rPr lang="ru-RU" sz="2400" b="1" dirty="0" err="1">
                <a:solidFill>
                  <a:srgbClr val="333333"/>
                </a:solidFill>
                <a:latin typeface="Candara" panose="020E0502030303020204" pitchFamily="34" charset="0"/>
              </a:rPr>
              <a:t>rerio</a:t>
            </a:r>
            <a:r>
              <a:rPr lang="ru-RU" sz="2400" b="1" dirty="0">
                <a:solidFill>
                  <a:srgbClr val="333333"/>
                </a:solidFill>
                <a:latin typeface="Candara" panose="020E0502030303020204" pitchFamily="34" charset="0"/>
              </a:rPr>
              <a:t> </a:t>
            </a:r>
            <a:r>
              <a:rPr lang="en-US" sz="2400" b="1" dirty="0">
                <a:solidFill>
                  <a:srgbClr val="333333"/>
                </a:solidFill>
                <a:latin typeface="Candara" panose="020E0502030303020204" pitchFamily="34" charset="0"/>
              </a:rPr>
              <a:t>EYS-/-</a:t>
            </a:r>
            <a:r>
              <a:rPr lang="ru-RU" sz="2400" b="1" dirty="0">
                <a:solidFill>
                  <a:srgbClr val="333333"/>
                </a:solidFill>
                <a:latin typeface="Candara" panose="020E0502030303020204" pitchFamily="34" charset="0"/>
              </a:rPr>
              <a:t>: </a:t>
            </a:r>
            <a:r>
              <a:rPr lang="ru-RU" sz="2400" dirty="0" err="1">
                <a:solidFill>
                  <a:srgbClr val="333333"/>
                </a:solidFill>
                <a:latin typeface="Candara" panose="020E0502030303020204" pitchFamily="34" charset="0"/>
              </a:rPr>
              <a:t>постинъекционная</a:t>
            </a:r>
            <a:r>
              <a:rPr lang="ru-RU" sz="2400" b="1" dirty="0">
                <a:solidFill>
                  <a:srgbClr val="333333"/>
                </a:solidFill>
                <a:latin typeface="Candara" panose="020E0502030303020204" pitchFamily="34" charset="0"/>
              </a:rPr>
              <a:t> </a:t>
            </a:r>
            <a:r>
              <a:rPr lang="ru-RU" sz="2400" dirty="0">
                <a:solidFill>
                  <a:srgbClr val="333333"/>
                </a:solidFill>
                <a:latin typeface="Candara" panose="020E0502030303020204" pitchFamily="34" charset="0"/>
              </a:rPr>
              <a:t>оценка восстановления зрительной функции с использованием </a:t>
            </a:r>
            <a:r>
              <a:rPr lang="ru-RU" sz="2400" u="sng" dirty="0">
                <a:solidFill>
                  <a:srgbClr val="333333"/>
                </a:solidFill>
                <a:latin typeface="Candara" panose="020E0502030303020204" pitchFamily="34" charset="0"/>
              </a:rPr>
              <a:t>поведенческих тестов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sz="2400" b="1" dirty="0">
                <a:solidFill>
                  <a:srgbClr val="333333"/>
                </a:solidFill>
                <a:latin typeface="Candara" panose="020E0502030303020204" pitchFamily="34" charset="0"/>
              </a:rPr>
              <a:t>Кролики </a:t>
            </a:r>
            <a:r>
              <a:rPr lang="en-US" sz="2400" b="1" dirty="0">
                <a:solidFill>
                  <a:srgbClr val="333333"/>
                </a:solidFill>
                <a:latin typeface="Candara" panose="020E0502030303020204" pitchFamily="34" charset="0"/>
              </a:rPr>
              <a:t>NWZ EYS-/-</a:t>
            </a:r>
            <a:r>
              <a:rPr lang="ru-RU" sz="2400" b="1" dirty="0">
                <a:solidFill>
                  <a:srgbClr val="333333"/>
                </a:solidFill>
                <a:latin typeface="Candara" panose="020E0502030303020204" pitchFamily="34" charset="0"/>
              </a:rPr>
              <a:t>: </a:t>
            </a:r>
            <a:endParaRPr lang="en-US" sz="2400" dirty="0">
              <a:solidFill>
                <a:srgbClr val="333333"/>
              </a:solidFill>
              <a:latin typeface="Candara" panose="020E0502030303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ru-RU" sz="2400" u="sng" dirty="0">
                <a:solidFill>
                  <a:srgbClr val="333333"/>
                </a:solidFill>
                <a:latin typeface="Candara" panose="020E0502030303020204" pitchFamily="34" charset="0"/>
              </a:rPr>
              <a:t>контроль экспрессии </a:t>
            </a:r>
            <a:r>
              <a:rPr lang="ru-RU" sz="2400" u="sng" dirty="0" err="1">
                <a:solidFill>
                  <a:srgbClr val="333333"/>
                </a:solidFill>
                <a:latin typeface="Candara" panose="020E0502030303020204" pitchFamily="34" charset="0"/>
              </a:rPr>
              <a:t>трансгена</a:t>
            </a:r>
            <a:r>
              <a:rPr lang="ru-RU" sz="2400" dirty="0">
                <a:solidFill>
                  <a:srgbClr val="333333"/>
                </a:solidFill>
                <a:latin typeface="Candara" panose="020E0502030303020204" pitchFamily="34" charset="0"/>
              </a:rPr>
              <a:t>:</a:t>
            </a:r>
            <a:endParaRPr lang="en-US" sz="2400" dirty="0">
              <a:solidFill>
                <a:srgbClr val="333333"/>
              </a:solidFill>
              <a:latin typeface="Candara" panose="020E0502030303020204" pitchFamily="34" charset="0"/>
            </a:endParaRPr>
          </a:p>
          <a:p>
            <a:pPr fontAlgn="base"/>
            <a:r>
              <a:rPr lang="en-US" sz="2400" dirty="0">
                <a:solidFill>
                  <a:srgbClr val="333333"/>
                </a:solidFill>
                <a:latin typeface="Candara" panose="020E0502030303020204" pitchFamily="34" charset="0"/>
              </a:rPr>
              <a:t>- q</a:t>
            </a:r>
            <a:r>
              <a:rPr lang="ru-RU" sz="2400" dirty="0">
                <a:solidFill>
                  <a:srgbClr val="333333"/>
                </a:solidFill>
                <a:latin typeface="Candara" panose="020E0502030303020204" pitchFamily="34" charset="0"/>
              </a:rPr>
              <a:t>RT-PCR различных органов </a:t>
            </a:r>
            <a:endParaRPr lang="en-US" sz="2400" dirty="0">
              <a:solidFill>
                <a:srgbClr val="333333"/>
              </a:solidFill>
              <a:latin typeface="Candara" panose="020E0502030303020204" pitchFamily="34" charset="0"/>
            </a:endParaRPr>
          </a:p>
          <a:p>
            <a:pPr marL="342900" indent="-342900" fontAlgn="base">
              <a:buFontTx/>
              <a:buChar char="-"/>
            </a:pPr>
            <a:r>
              <a:rPr lang="ru-RU" sz="2400" dirty="0">
                <a:solidFill>
                  <a:srgbClr val="333333"/>
                </a:solidFill>
                <a:latin typeface="Candara" panose="020E0502030303020204" pitchFamily="34" charset="0"/>
              </a:rPr>
              <a:t>вестерн-</a:t>
            </a:r>
            <a:r>
              <a:rPr lang="ru-RU" sz="2400" dirty="0" err="1">
                <a:solidFill>
                  <a:srgbClr val="333333"/>
                </a:solidFill>
                <a:latin typeface="Candara" panose="020E0502030303020204" pitchFamily="34" charset="0"/>
              </a:rPr>
              <a:t>блотом</a:t>
            </a:r>
            <a:endParaRPr lang="en-US" sz="2400" dirty="0">
              <a:solidFill>
                <a:srgbClr val="333333"/>
              </a:solidFill>
              <a:latin typeface="Candara" panose="020E0502030303020204" pitchFamily="34" charset="0"/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ru-RU" sz="2400" u="sng" dirty="0">
                <a:solidFill>
                  <a:srgbClr val="333333"/>
                </a:solidFill>
                <a:latin typeface="Candara" panose="020E0502030303020204" pitchFamily="34" charset="0"/>
              </a:rPr>
              <a:t>оценка восстановления зрительной функции:</a:t>
            </a:r>
          </a:p>
          <a:p>
            <a:pPr fontAlgn="base"/>
            <a:r>
              <a:rPr lang="en-US" sz="2400" dirty="0">
                <a:solidFill>
                  <a:srgbClr val="333333"/>
                </a:solidFill>
                <a:latin typeface="Candara" panose="020E0502030303020204" pitchFamily="34" charset="0"/>
              </a:rPr>
              <a:t>- </a:t>
            </a:r>
            <a:r>
              <a:rPr lang="ru-RU" sz="2400" dirty="0">
                <a:solidFill>
                  <a:srgbClr val="333333"/>
                </a:solidFill>
                <a:latin typeface="Candara" panose="020E0502030303020204" pitchFamily="34" charset="0"/>
              </a:rPr>
              <a:t>зрачковый рефлекс, комплексное обследование глаза </a:t>
            </a:r>
          </a:p>
          <a:p>
            <a:pPr fontAlgn="base"/>
            <a:r>
              <a:rPr lang="en-US" sz="2400" dirty="0">
                <a:solidFill>
                  <a:srgbClr val="333333"/>
                </a:solidFill>
                <a:latin typeface="Candara" panose="020E0502030303020204" pitchFamily="34" charset="0"/>
              </a:rPr>
              <a:t>- </a:t>
            </a:r>
            <a:r>
              <a:rPr lang="ru-RU" sz="2400" dirty="0">
                <a:solidFill>
                  <a:srgbClr val="333333"/>
                </a:solidFill>
                <a:latin typeface="Candara" panose="020E0502030303020204" pitchFamily="34" charset="0"/>
              </a:rPr>
              <a:t>световая микроскопия сетчатки, окрашенной гематоксилин-эозином и по </a:t>
            </a:r>
            <a:r>
              <a:rPr lang="ru-RU" sz="2400" dirty="0" err="1">
                <a:solidFill>
                  <a:srgbClr val="333333"/>
                </a:solidFill>
                <a:latin typeface="Candara" panose="020E0502030303020204" pitchFamily="34" charset="0"/>
              </a:rPr>
              <a:t>Нисслю</a:t>
            </a:r>
            <a:endParaRPr lang="ru-RU" sz="2400" dirty="0">
              <a:solidFill>
                <a:srgbClr val="333333"/>
              </a:solidFill>
              <a:latin typeface="Candara" panose="020E0502030303020204" pitchFamily="34" charset="0"/>
            </a:endParaRPr>
          </a:p>
          <a:p>
            <a:pPr fontAlgn="base"/>
            <a:r>
              <a:rPr lang="en-US" sz="2400" dirty="0">
                <a:solidFill>
                  <a:srgbClr val="333333"/>
                </a:solidFill>
                <a:latin typeface="Candara" panose="020E0502030303020204" pitchFamily="34" charset="0"/>
              </a:rPr>
              <a:t>- </a:t>
            </a:r>
            <a:r>
              <a:rPr lang="ru-RU" sz="2400" dirty="0">
                <a:solidFill>
                  <a:srgbClr val="333333"/>
                </a:solidFill>
                <a:latin typeface="Candara" panose="020E0502030303020204" pitchFamily="34" charset="0"/>
              </a:rPr>
              <a:t>ИГХ с окрашиванием белка EYS</a:t>
            </a:r>
          </a:p>
          <a:p>
            <a:pPr fontAlgn="base"/>
            <a:r>
              <a:rPr lang="en-US" sz="2400" dirty="0">
                <a:solidFill>
                  <a:srgbClr val="333333"/>
                </a:solidFill>
                <a:latin typeface="Candara" panose="020E0502030303020204" pitchFamily="34" charset="0"/>
              </a:rPr>
              <a:t>- </a:t>
            </a:r>
            <a:r>
              <a:rPr lang="ru-RU" sz="2400" dirty="0">
                <a:solidFill>
                  <a:srgbClr val="333333"/>
                </a:solidFill>
                <a:latin typeface="Candara" panose="020E0502030303020204" pitchFamily="34" charset="0"/>
              </a:rPr>
              <a:t>ЭРГ </a:t>
            </a:r>
          </a:p>
          <a:p>
            <a:pPr marL="342900" indent="-342900" fontAlgn="base">
              <a:buFontTx/>
              <a:buChar char="-"/>
            </a:pPr>
            <a:r>
              <a:rPr lang="en-US" sz="2400" dirty="0">
                <a:solidFill>
                  <a:srgbClr val="333333"/>
                </a:solidFill>
                <a:latin typeface="Candara" panose="020E0502030303020204" pitchFamily="34" charset="0"/>
              </a:rPr>
              <a:t>FA </a:t>
            </a:r>
            <a:r>
              <a:rPr lang="ru-RU" sz="2400" dirty="0">
                <a:solidFill>
                  <a:srgbClr val="333333"/>
                </a:solidFill>
                <a:latin typeface="Candara" panose="020E0502030303020204" pitchFamily="34" charset="0"/>
              </a:rPr>
              <a:t>и </a:t>
            </a:r>
            <a:r>
              <a:rPr lang="ru-RU" sz="2400" dirty="0">
                <a:latin typeface="Candara" panose="020E0502030303020204" pitchFamily="34" charset="0"/>
              </a:rPr>
              <a:t>FA</a:t>
            </a:r>
            <a:r>
              <a:rPr lang="en-US" sz="2400" dirty="0">
                <a:latin typeface="Candara" panose="020E0502030303020204" pitchFamily="34" charset="0"/>
              </a:rPr>
              <a:t>F</a:t>
            </a:r>
            <a:endParaRPr lang="ru-RU" sz="2400" dirty="0">
              <a:latin typeface="Candara" panose="020E0502030303020204" pitchFamily="34" charset="0"/>
            </a:endParaRPr>
          </a:p>
          <a:p>
            <a:pPr fontAlgn="base"/>
            <a:r>
              <a:rPr lang="ru-RU" sz="2400" dirty="0">
                <a:solidFill>
                  <a:srgbClr val="333333"/>
                </a:solidFill>
                <a:latin typeface="Candara" panose="020E0502030303020204" pitchFamily="34" charset="0"/>
              </a:rPr>
              <a:t>+ </a:t>
            </a:r>
            <a:r>
              <a:rPr lang="ru-RU" sz="2400" b="1" dirty="0">
                <a:latin typeface="Candara" panose="020E0502030303020204" pitchFamily="34" charset="0"/>
              </a:rPr>
              <a:t>Исследования </a:t>
            </a:r>
            <a:r>
              <a:rPr lang="ru-RU" sz="2400" b="1" dirty="0" err="1">
                <a:latin typeface="Candara" panose="020E0502030303020204" pitchFamily="34" charset="0"/>
              </a:rPr>
              <a:t>фармакокинетики</a:t>
            </a:r>
            <a:r>
              <a:rPr lang="ru-RU" sz="2400" b="1" dirty="0">
                <a:latin typeface="Candara" panose="020E0502030303020204" pitchFamily="34" charset="0"/>
              </a:rPr>
              <a:t>, токсичности, </a:t>
            </a:r>
            <a:r>
              <a:rPr lang="ru-RU" sz="2400" b="1" dirty="0" err="1">
                <a:latin typeface="Candara" panose="020E0502030303020204" pitchFamily="34" charset="0"/>
              </a:rPr>
              <a:t>иммунногенности</a:t>
            </a:r>
            <a:r>
              <a:rPr lang="ru-RU" sz="2400" b="1" dirty="0">
                <a:latin typeface="Candara" panose="020E0502030303020204" pitchFamily="34" charset="0"/>
              </a:rPr>
              <a:t> и </a:t>
            </a:r>
            <a:r>
              <a:rPr lang="ru-RU" sz="2400" b="1" dirty="0" err="1">
                <a:latin typeface="Candara" panose="020E0502030303020204" pitchFamily="34" charset="0"/>
              </a:rPr>
              <a:t>иммунотоксичности</a:t>
            </a:r>
            <a:r>
              <a:rPr lang="ru-RU" sz="2400" b="1" dirty="0">
                <a:latin typeface="Candara" panose="020E0502030303020204" pitchFamily="34" charset="0"/>
              </a:rPr>
              <a:t>, </a:t>
            </a:r>
            <a:r>
              <a:rPr lang="ru-RU" sz="2400" b="1" dirty="0" err="1">
                <a:latin typeface="Candara" panose="020E0502030303020204" pitchFamily="34" charset="0"/>
              </a:rPr>
              <a:t>генотоксичности</a:t>
            </a:r>
            <a:r>
              <a:rPr lang="ru-RU" sz="2400" b="1" dirty="0">
                <a:latin typeface="Candara" panose="020E0502030303020204" pitchFamily="34" charset="0"/>
              </a:rPr>
              <a:t> и </a:t>
            </a:r>
            <a:r>
              <a:rPr lang="ru-RU" sz="2400" b="1" dirty="0" err="1">
                <a:latin typeface="Candara" panose="020E0502030303020204" pitchFamily="34" charset="0"/>
              </a:rPr>
              <a:t>канцерогенности</a:t>
            </a:r>
            <a:endParaRPr lang="ru-RU" sz="3200" b="1" dirty="0">
              <a:solidFill>
                <a:srgbClr val="333333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258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81AFA48-2EDB-4179-42F4-953996D40161}"/>
              </a:ext>
            </a:extLst>
          </p:cNvPr>
          <p:cNvCxnSpPr/>
          <p:nvPr/>
        </p:nvCxnSpPr>
        <p:spPr>
          <a:xfrm flipV="1">
            <a:off x="2669484" y="2118832"/>
            <a:ext cx="266217" cy="98452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5697AE54-36EB-52DF-4245-0CB45DA2BABF}"/>
              </a:ext>
            </a:extLst>
          </p:cNvPr>
          <p:cNvCxnSpPr>
            <a:cxnSpLocks/>
          </p:cNvCxnSpPr>
          <p:nvPr/>
        </p:nvCxnSpPr>
        <p:spPr>
          <a:xfrm flipH="1">
            <a:off x="5743051" y="2835797"/>
            <a:ext cx="203157" cy="92501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E63828C6-123D-4A21-3C0D-081332CCD334}"/>
              </a:ext>
            </a:extLst>
          </p:cNvPr>
          <p:cNvCxnSpPr>
            <a:cxnSpLocks/>
          </p:cNvCxnSpPr>
          <p:nvPr/>
        </p:nvCxnSpPr>
        <p:spPr>
          <a:xfrm flipV="1">
            <a:off x="5034987" y="4037964"/>
            <a:ext cx="708064" cy="31411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38C59A9-4306-D51A-199D-F77D65C2B6C5}"/>
              </a:ext>
            </a:extLst>
          </p:cNvPr>
          <p:cNvSpPr txBox="1"/>
          <p:nvPr/>
        </p:nvSpPr>
        <p:spPr>
          <a:xfrm>
            <a:off x="3375144" y="2127117"/>
            <a:ext cx="1086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IKZF1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2588" y="334615"/>
            <a:ext cx="726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Клинические испытания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29096" t="33481" r="32443" b="16872"/>
          <a:stretch/>
        </p:blipFill>
        <p:spPr>
          <a:xfrm>
            <a:off x="303106" y="1465833"/>
            <a:ext cx="5058403" cy="3672840"/>
          </a:xfrm>
          <a:prstGeom prst="rect">
            <a:avLst/>
          </a:prstGeom>
        </p:spPr>
      </p:pic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313016"/>
              </p:ext>
            </p:extLst>
          </p:nvPr>
        </p:nvGraphicFramePr>
        <p:xfrm>
          <a:off x="5530299" y="980947"/>
          <a:ext cx="6283772" cy="524782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0943">
                  <a:extLst>
                    <a:ext uri="{9D8B030D-6E8A-4147-A177-3AD203B41FA5}">
                      <a16:colId xmlns:a16="http://schemas.microsoft.com/office/drawing/2014/main" val="529671466"/>
                    </a:ext>
                  </a:extLst>
                </a:gridCol>
                <a:gridCol w="1570943">
                  <a:extLst>
                    <a:ext uri="{9D8B030D-6E8A-4147-A177-3AD203B41FA5}">
                      <a16:colId xmlns:a16="http://schemas.microsoft.com/office/drawing/2014/main" val="2140395071"/>
                    </a:ext>
                  </a:extLst>
                </a:gridCol>
                <a:gridCol w="1570943">
                  <a:extLst>
                    <a:ext uri="{9D8B030D-6E8A-4147-A177-3AD203B41FA5}">
                      <a16:colId xmlns:a16="http://schemas.microsoft.com/office/drawing/2014/main" val="2380268728"/>
                    </a:ext>
                  </a:extLst>
                </a:gridCol>
                <a:gridCol w="1570943">
                  <a:extLst>
                    <a:ext uri="{9D8B030D-6E8A-4147-A177-3AD203B41FA5}">
                      <a16:colId xmlns:a16="http://schemas.microsoft.com/office/drawing/2014/main" val="3551906906"/>
                    </a:ext>
                  </a:extLst>
                </a:gridCol>
              </a:tblGrid>
              <a:tr h="78782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Фаза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III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580618"/>
                  </a:ext>
                </a:extLst>
              </a:tr>
              <a:tr h="1462105">
                <a:tc>
                  <a:txBody>
                    <a:bodyPr/>
                    <a:lstStyle/>
                    <a:p>
                      <a:r>
                        <a:rPr lang="ru-RU" b="1" dirty="0"/>
                        <a:t>Количество</a:t>
                      </a:r>
                      <a:r>
                        <a:rPr lang="ru-RU" b="1" baseline="0" dirty="0"/>
                        <a:t> пациентов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ru-RU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6263997"/>
                  </a:ext>
                </a:extLst>
              </a:tr>
              <a:tr h="777036">
                <a:tc>
                  <a:txBody>
                    <a:bodyPr/>
                    <a:lstStyle/>
                    <a:p>
                      <a:r>
                        <a:rPr lang="ru-RU" b="1" dirty="0"/>
                        <a:t>Возраст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15-26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11-47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5-50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064246"/>
                  </a:ext>
                </a:extLst>
              </a:tr>
              <a:tr h="757818">
                <a:tc>
                  <a:txBody>
                    <a:bodyPr/>
                    <a:lstStyle/>
                    <a:p>
                      <a:r>
                        <a:rPr lang="ru-RU" b="1" dirty="0"/>
                        <a:t>Длительность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 </a:t>
                      </a:r>
                      <a:r>
                        <a:rPr lang="ru-RU" dirty="0" err="1"/>
                        <a:t>мес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 года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 года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801528"/>
                  </a:ext>
                </a:extLst>
              </a:tr>
              <a:tr h="1156705">
                <a:tc>
                  <a:txBody>
                    <a:bodyPr/>
                    <a:lstStyle/>
                    <a:p>
                      <a:r>
                        <a:rPr lang="ru-RU" b="1" dirty="0"/>
                        <a:t>Доза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 x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10^10 vg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</a:t>
                      </a:r>
                      <a:r>
                        <a:rPr lang="ru-RU" sz="18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1,5 x 10^11 vg)</a:t>
                      </a:r>
                    </a:p>
                    <a:p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436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54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81CD3B6-6E6E-4E2B-A2BC-40929000190E}"/>
              </a:ext>
            </a:extLst>
          </p:cNvPr>
          <p:cNvSpPr/>
          <p:nvPr/>
        </p:nvSpPr>
        <p:spPr>
          <a:xfrm>
            <a:off x="1325879" y="2961712"/>
            <a:ext cx="93621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ru-RU" sz="3200" b="1" kern="0" dirty="0">
                <a:latin typeface="Candara" panose="020E0502030303020204" pitchFamily="34" charset="0"/>
                <a:cs typeface="Calibri" panose="020F050202020403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415783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4.googleusercontent.com/8vzk9ZyCH1BpflUMm9UUmEWYWLH5nnrckzwIyFDgS9Wy2nl8sZmN2x6Y7XQ9JLkC4qD0at4cei5JV6iNK4zq4zftHI4HabV897zsPZ-SE_7gwrwPT6SV8NGsNbopM61BHHKzuCtsHvag3LddbXs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41960"/>
            <a:ext cx="10836120" cy="577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0520" y="33528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Структура белка </a:t>
            </a:r>
            <a:r>
              <a:rPr lang="en-US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EYS</a:t>
            </a:r>
            <a:endParaRPr lang="ru-RU" sz="3600" b="1" dirty="0">
              <a:solidFill>
                <a:srgbClr val="006666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240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520" y="33528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Функции белка </a:t>
            </a:r>
            <a:r>
              <a:rPr lang="en-US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EYS</a:t>
            </a:r>
            <a:endParaRPr lang="ru-RU" sz="3600" b="1" dirty="0">
              <a:solidFill>
                <a:srgbClr val="006666"/>
              </a:solidFill>
              <a:latin typeface="Candara" panose="020E0502030303020204" pitchFamily="34" charset="0"/>
            </a:endParaRPr>
          </a:p>
        </p:txBody>
      </p:sp>
      <p:pic>
        <p:nvPicPr>
          <p:cNvPr id="5122" name="Picture 2" descr="https://lh5.googleusercontent.com/76M14rlQ8l8WykEPtmSYTC0EXqnMkIfy1gBTgA1u27L8SXpITRkQVs11_UPCjofZi_ZY39xs9ABBMwLUZz8n_C63u9Zjf451chm2UDqxBOLfiF3EVt2UmO3bZayDTi-whU1Pqh6DAh9DpyhkKpw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91" y="1569720"/>
            <a:ext cx="6110704" cy="371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5.googleusercontent.com/CKMgQ0I5_UoCHkldZYHCpo__QYpwdua57syLeZkIPC-JekBsCrbgOBSnnIa8vwv3sgh4WW6418CGLDxd7CVxYdr1YxTbPoqib4FpkQo9MvboWR2pjhxkaX4EhEwRyzSmIaon5a6J9Pf8dO7f69s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495" y="1342866"/>
            <a:ext cx="5686425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50520" y="553934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Ana B. Garcia-Delgado et al, 2021</a:t>
            </a:r>
          </a:p>
          <a:p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03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https://lh6.googleusercontent.com/Jg_vnMzfmAkRON_59arcEd5eV3AVjDL0_JeQLVz3ZnFYB2rWEiPi5px7a0gTF3d8nSXctp1mijaONvTaGAsdqlM5NtSnyqbj2zdgQ9z3PyBMUZVsW6oQ5dfGkSgC61TZ8zqLKGfJnYVchcoAxmU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7200386"/>
            <a:ext cx="6849672" cy="647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4.googleusercontent.com/3yPZjEWUt5WH_c9JHZ6yYN4fiZoOs8i5evar7SXG8q5id1IjmcBGBy9EQk5cawenejW3cm194pGMcX__lMZTkG9F9eiTF2V6i-8XKoB0u5eXyxyP95Nmmecsg8zR7BG1TB6VQsRdEXIuoXnujW8=s204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"/>
          <a:stretch/>
        </p:blipFill>
        <p:spPr bwMode="auto">
          <a:xfrm>
            <a:off x="6888480" y="551100"/>
            <a:ext cx="4629752" cy="520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4.googleusercontent.com/4jO1Es2fs_0bvM6Ff8bDR5ABaRUNak7KUawt36dVTA4KuIx5D3nAutzjIKE1tCTiNJFHOnouifFQ-aX9Nk2gbUTHYKeW218yD8nKpjinGkqXgLx-f_KtWilXCkxCyp4OK51R7GNpu3eEQUwrTCE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6" y="980946"/>
            <a:ext cx="5986144" cy="521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82588" y="334615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Статистика мутаций </a:t>
            </a:r>
            <a:r>
              <a:rPr lang="en-US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EYS</a:t>
            </a:r>
            <a:endParaRPr lang="ru-RU" sz="3600" b="1" dirty="0">
              <a:solidFill>
                <a:srgbClr val="006666"/>
              </a:solidFill>
              <a:latin typeface="Candara" panose="020E0502030303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82588" y="572305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Lulin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Huang et al, 2017</a:t>
            </a:r>
          </a:p>
          <a:p>
            <a:br>
              <a:rPr lang="en-US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</a:br>
            <a:br>
              <a:rPr lang="en-US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</a:br>
            <a:br>
              <a:rPr lang="en-US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</a:br>
            <a:endParaRPr lang="ru-RU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324351" y="5723058"/>
            <a:ext cx="2392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Shogo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Numa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et al, 2020</a:t>
            </a:r>
          </a:p>
        </p:txBody>
      </p:sp>
    </p:spTree>
    <p:extLst>
      <p:ext uri="{BB962C8B-B14F-4D97-AF65-F5344CB8AC3E}">
        <p14:creationId xmlns:p14="http://schemas.microsoft.com/office/powerpoint/2010/main" val="3116540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https://lh6.googleusercontent.com/Jg_vnMzfmAkRON_59arcEd5eV3AVjDL0_JeQLVz3ZnFYB2rWEiPi5px7a0gTF3d8nSXctp1mijaONvTaGAsdqlM5NtSnyqbj2zdgQ9z3PyBMUZVsW6oQ5dfGkSgC61TZ8zqLKGfJnYVchcoAxmU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7200386"/>
            <a:ext cx="6849672" cy="647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2588" y="334615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Статистика мутаций </a:t>
            </a:r>
            <a:r>
              <a:rPr lang="en-US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EYS</a:t>
            </a:r>
            <a:endParaRPr lang="ru-RU" sz="3600" b="1" dirty="0">
              <a:solidFill>
                <a:srgbClr val="006666"/>
              </a:solidFill>
              <a:latin typeface="Candara" panose="020E0502030303020204" pitchFamily="34" charset="0"/>
            </a:endParaRPr>
          </a:p>
        </p:txBody>
      </p:sp>
      <p:pic>
        <p:nvPicPr>
          <p:cNvPr id="7170" name="Picture 2" descr="https://lh6.googleusercontent.com/Jg_vnMzfmAkRON_59arcEd5eV3AVjDL0_JeQLVz3ZnFYB2rWEiPi5px7a0gTF3d8nSXctp1mijaONvTaGAsdqlM5NtSnyqbj2zdgQ9z3PyBMUZVsW6oQ5dfGkSgC61TZ8zqLKGfJnYVchcoAxmU=s204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368" y="1087626"/>
            <a:ext cx="5300344" cy="501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8226911" y="5732133"/>
            <a:ext cx="3651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Inmaculada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Martin-Merida et al, 2019</a:t>
            </a:r>
          </a:p>
        </p:txBody>
      </p:sp>
    </p:spTree>
    <p:extLst>
      <p:ext uri="{BB962C8B-B14F-4D97-AF65-F5344CB8AC3E}">
        <p14:creationId xmlns:p14="http://schemas.microsoft.com/office/powerpoint/2010/main" val="2629552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433FDD-EF92-7060-44AA-CCDC0FF257A0}"/>
              </a:ext>
            </a:extLst>
          </p:cNvPr>
          <p:cNvSpPr txBox="1"/>
          <p:nvPr/>
        </p:nvSpPr>
        <p:spPr>
          <a:xfrm>
            <a:off x="894784" y="421699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82588" y="334615"/>
            <a:ext cx="1084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Сравнение с имеющимся на рынке</a:t>
            </a:r>
            <a:r>
              <a:rPr lang="en-US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 </a:t>
            </a:r>
            <a:r>
              <a:rPr lang="ru-RU" sz="3600" b="1" dirty="0">
                <a:solidFill>
                  <a:srgbClr val="006666"/>
                </a:solidFill>
                <a:latin typeface="Candara" panose="020E0502030303020204" pitchFamily="34" charset="0"/>
              </a:rPr>
              <a:t>препаратом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82588" y="1119277"/>
            <a:ext cx="113217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На сегодняшний день рынок генной терапии оценивается в </a:t>
            </a:r>
            <a:r>
              <a:rPr lang="ru-RU" sz="2400" dirty="0">
                <a:solidFill>
                  <a:srgbClr val="293849"/>
                </a:solidFill>
                <a:latin typeface="Candara" panose="020E0502030303020204" pitchFamily="34" charset="0"/>
              </a:rPr>
              <a:t>$8.67 млрд.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 - 35% рынка </a:t>
            </a:r>
            <a:r>
              <a:rPr lang="ru-RU" sz="2400" dirty="0" err="1">
                <a:solidFill>
                  <a:srgbClr val="222222"/>
                </a:solidFill>
                <a:latin typeface="Candara" panose="020E0502030303020204" pitchFamily="34" charset="0"/>
              </a:rPr>
              <a:t>Luxturna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  <a:r>
              <a:rPr lang="ru-RU" sz="2400" dirty="0">
                <a:latin typeface="Candara" panose="020E0502030303020204" pitchFamily="34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Candara" panose="020E0502030303020204" pitchFamily="34" charset="0"/>
              </a:rPr>
              <a:t>По оценке специалистов к 2030г. рынок достигнет $29,47 млрд.</a:t>
            </a:r>
            <a:endParaRPr lang="ru-RU" sz="2400" dirty="0">
              <a:latin typeface="Candara" panose="020E0502030303020204" pitchFamily="34" charset="0"/>
            </a:endParaRPr>
          </a:p>
          <a:p>
            <a:pPr algn="just"/>
            <a:br>
              <a:rPr lang="ru-RU" dirty="0"/>
            </a:br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417383"/>
              </p:ext>
            </p:extLst>
          </p:nvPr>
        </p:nvGraphicFramePr>
        <p:xfrm>
          <a:off x="382588" y="2197766"/>
          <a:ext cx="11366649" cy="3763480"/>
        </p:xfrm>
        <a:graphic>
          <a:graphicData uri="http://schemas.openxmlformats.org/drawingml/2006/table">
            <a:tbl>
              <a:tblPr/>
              <a:tblGrid>
                <a:gridCol w="3451659">
                  <a:extLst>
                    <a:ext uri="{9D8B030D-6E8A-4147-A177-3AD203B41FA5}">
                      <a16:colId xmlns:a16="http://schemas.microsoft.com/office/drawing/2014/main" val="4282874529"/>
                    </a:ext>
                  </a:extLst>
                </a:gridCol>
                <a:gridCol w="4117820">
                  <a:extLst>
                    <a:ext uri="{9D8B030D-6E8A-4147-A177-3AD203B41FA5}">
                      <a16:colId xmlns:a16="http://schemas.microsoft.com/office/drawing/2014/main" val="2720536110"/>
                    </a:ext>
                  </a:extLst>
                </a:gridCol>
                <a:gridCol w="3797170">
                  <a:extLst>
                    <a:ext uri="{9D8B030D-6E8A-4147-A177-3AD203B41FA5}">
                      <a16:colId xmlns:a16="http://schemas.microsoft.com/office/drawing/2014/main" val="3146390074"/>
                    </a:ext>
                  </a:extLst>
                </a:gridCol>
              </a:tblGrid>
              <a:tr h="848164">
                <a:tc>
                  <a:txBody>
                    <a:bodyPr/>
                    <a:lstStyle/>
                    <a:p>
                      <a:pPr fontAlgn="t"/>
                      <a:r>
                        <a:rPr lang="ru-RU" sz="2400" dirty="0">
                          <a:effectLst/>
                          <a:latin typeface="Candara" panose="020E0502030303020204" pitchFamily="34" charset="0"/>
                        </a:rPr>
                        <a:t>Название препарата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 dirty="0" err="1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Luxturna</a:t>
                      </a:r>
                      <a:r>
                        <a:rPr lang="en-US" sz="24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 Spark Therapeutics</a:t>
                      </a:r>
                      <a:endParaRPr lang="en-US" sz="2400" b="1" dirty="0"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VIRO2EYS</a:t>
                      </a:r>
                      <a:endParaRPr lang="en-US" sz="2400" b="1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535221"/>
                  </a:ext>
                </a:extLst>
              </a:tr>
              <a:tr h="4972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Мутация в гене</a:t>
                      </a:r>
                      <a:endParaRPr lang="ru-RU" sz="2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RPE65</a:t>
                      </a:r>
                      <a:endParaRPr lang="en-US" sz="2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EYS</a:t>
                      </a:r>
                      <a:endParaRPr lang="en-US" sz="2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959256"/>
                  </a:ext>
                </a:extLst>
              </a:tr>
              <a:tr h="76191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Встречаемость в мире</a:t>
                      </a:r>
                      <a:endParaRPr lang="ru-RU" sz="2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b="0" i="0" u="none" strike="noStrike" dirty="0">
                          <a:solidFill>
                            <a:srgbClr val="212121"/>
                          </a:solidFill>
                          <a:effectLst/>
                          <a:latin typeface="Candara" panose="020E0502030303020204" pitchFamily="34" charset="0"/>
                        </a:rPr>
                        <a:t> 2-16%</a:t>
                      </a:r>
                      <a:endParaRPr lang="ru-RU" sz="2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5-33%</a:t>
                      </a:r>
                      <a:endParaRPr lang="ru-RU" sz="2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5064648"/>
                  </a:ext>
                </a:extLst>
              </a:tr>
              <a:tr h="56316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Встречаемость в России</a:t>
                      </a:r>
                      <a:endParaRPr lang="ru-RU" sz="2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160</a:t>
                      </a:r>
                      <a:endParaRPr lang="ru-RU" sz="2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1792</a:t>
                      </a:r>
                      <a:endParaRPr lang="ru-RU" sz="2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175328"/>
                  </a:ext>
                </a:extLst>
              </a:tr>
              <a:tr h="4972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Прибыль в год</a:t>
                      </a:r>
                      <a:endParaRPr lang="ru-RU" sz="24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$350-$750 млн</a:t>
                      </a:r>
                      <a:endParaRPr lang="ru-RU" sz="2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$800-$1700</a:t>
                      </a:r>
                      <a:endParaRPr lang="ru-RU" sz="2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1807413"/>
                  </a:ext>
                </a:extLst>
              </a:tr>
              <a:tr h="4972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Стоимость</a:t>
                      </a:r>
                      <a:endParaRPr lang="en-US" sz="2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$850 000</a:t>
                      </a:r>
                      <a:endParaRPr lang="ru-RU" sz="24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$900 000</a:t>
                      </a:r>
                      <a:endParaRPr lang="ru-RU" sz="2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380072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551238" y="2344737"/>
            <a:ext cx="17134478" cy="569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422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h5.googleusercontent.com/TShgu-zkumLxy32aXx_L_Jxk7hb7oklLn70lsJ1DJLJAw0PK3LEHLuv8afClC1wy3_p_8HQ6aZq31AgqQYuEDPvOkQQg4wz4oeM_eJQqfnUudrvyZsM75ysJ8hT8VhYu6d5zmAuynlQFkKE42OU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9047748" cy="598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75357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Синий и зеленый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39532</TotalTime>
  <Words>1069</Words>
  <Application>Microsoft Office PowerPoint</Application>
  <PresentationFormat>Широкоэкранный</PresentationFormat>
  <Paragraphs>277</Paragraphs>
  <Slides>33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Candara</vt:lpstr>
      <vt:lpstr>NexusSans</vt:lpstr>
      <vt:lpstr>Roboto</vt:lpstr>
      <vt:lpstr>Wingdings</vt:lpstr>
      <vt:lpstr>Ретро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Связывание лиганда с мишенью. Биохимические эссеи.</dc:title>
  <dc:creator>Друк Анастасия Юрьевна</dc:creator>
  <cp:lastModifiedBy>Надежда Кокорева</cp:lastModifiedBy>
  <cp:revision>84</cp:revision>
  <dcterms:created xsi:type="dcterms:W3CDTF">2021-07-01T07:43:35Z</dcterms:created>
  <dcterms:modified xsi:type="dcterms:W3CDTF">2023-04-21T10:16:24Z</dcterms:modified>
</cp:coreProperties>
</file>